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0"/>
  </p:notesMasterIdLst>
  <p:handoutMasterIdLst>
    <p:handoutMasterId r:id="rId21"/>
  </p:handoutMasterIdLst>
  <p:sldIdLst>
    <p:sldId id="256" r:id="rId4"/>
    <p:sldId id="281" r:id="rId5"/>
    <p:sldId id="302" r:id="rId6"/>
    <p:sldId id="301" r:id="rId7"/>
    <p:sldId id="334" r:id="rId8"/>
    <p:sldId id="344" r:id="rId9"/>
    <p:sldId id="345" r:id="rId10"/>
    <p:sldId id="370" r:id="rId11"/>
    <p:sldId id="358" r:id="rId12"/>
    <p:sldId id="371" r:id="rId13"/>
    <p:sldId id="339" r:id="rId14"/>
    <p:sldId id="333" r:id="rId15"/>
    <p:sldId id="335" r:id="rId16"/>
    <p:sldId id="323" r:id="rId17"/>
    <p:sldId id="359" r:id="rId18"/>
    <p:sldId id="292" r:id="rId19"/>
  </p:sldIdLst>
  <p:sldSz cx="8640445" cy="4860925"/>
  <p:notesSz cx="6858000" cy="9144000"/>
  <p:defaultTextStyle>
    <a:defPPr>
      <a:defRPr lang="zh-CN"/>
    </a:defPPr>
    <a:lvl1pPr marL="0" algn="l" defTabSz="770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5445" algn="l" defTabSz="770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1525" algn="l" defTabSz="770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56970" algn="l" defTabSz="770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43050" algn="l" defTabSz="770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28495" algn="l" defTabSz="770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14575" algn="l" defTabSz="770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00020" algn="l" defTabSz="770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86100" algn="l" defTabSz="770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373"/>
    <a:srgbClr val="CBF977"/>
    <a:srgbClr val="CFF57B"/>
    <a:srgbClr val="1DD32E"/>
    <a:srgbClr val="99FF66"/>
    <a:srgbClr val="E86726"/>
    <a:srgbClr val="F74902"/>
    <a:srgbClr val="BDDC8A"/>
    <a:srgbClr val="C8CC9A"/>
    <a:srgbClr val="D2E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6" autoAdjust="0"/>
    <p:restoredTop sz="95282" autoAdjust="0"/>
  </p:normalViewPr>
  <p:slideViewPr>
    <p:cSldViewPr>
      <p:cViewPr varScale="1">
        <p:scale>
          <a:sx n="95" d="100"/>
          <a:sy n="95" d="100"/>
        </p:scale>
        <p:origin x="-690" y="-96"/>
      </p:cViewPr>
      <p:guideLst>
        <p:guide orient="horz" pos="1460"/>
        <p:guide pos="27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747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20805-3B50-49F6-A908-4B3F1C4D64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10B71-98D7-47BE-AF7E-9983B053B4B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37071-0B70-4C18-9416-983F268C7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AAD6-B8B5-4D78-9917-E4A4DF123A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7708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5445" algn="l" defTabSz="7708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1525" algn="l" defTabSz="7708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56970" algn="l" defTabSz="7708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43050" algn="l" defTabSz="7708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28495" algn="l" defTabSz="7708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14575" algn="l" defTabSz="7708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00020" algn="l" defTabSz="7708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86100" algn="l" defTabSz="77089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" y="310"/>
            <a:ext cx="8640357" cy="487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" y="1206"/>
            <a:ext cx="8638032" cy="4858511"/>
          </a:xfrm>
          <a:prstGeom prst="rect">
            <a:avLst/>
          </a:prstGeom>
        </p:spPr>
      </p:pic>
      <p:sp>
        <p:nvSpPr>
          <p:cNvPr id="5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6" name="TextBox 8"/>
          <p:cNvSpPr txBox="1"/>
          <p:nvPr userDrawn="1"/>
        </p:nvSpPr>
        <p:spPr bwMode="gray">
          <a:xfrm>
            <a:off x="521667" y="4625544"/>
            <a:ext cx="39433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60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5" name="TextBox 8"/>
          <p:cNvSpPr txBox="1"/>
          <p:nvPr userDrawn="1"/>
        </p:nvSpPr>
        <p:spPr bwMode="gray">
          <a:xfrm>
            <a:off x="521667" y="4625544"/>
            <a:ext cx="39433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60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1" name="TextBox 8"/>
          <p:cNvSpPr txBox="1"/>
          <p:nvPr userDrawn="1"/>
        </p:nvSpPr>
        <p:spPr bwMode="gray">
          <a:xfrm>
            <a:off x="521667" y="4625544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b="0" i="0" kern="1200" dirty="0" smtClean="0">
                <a:solidFill>
                  <a:schemeClr val="bg1">
                    <a:lumMod val="50000"/>
                  </a:schemeClr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  <a:t>©2018 EDAN Confidential</a:t>
            </a:r>
            <a:endParaRPr lang="en-US" sz="700" b="0" i="0" kern="1200" dirty="0">
              <a:solidFill>
                <a:schemeClr val="bg1">
                  <a:lumMod val="50000"/>
                </a:schemeClr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" y="1206"/>
            <a:ext cx="8638030" cy="4858511"/>
          </a:xfrm>
          <a:prstGeom prst="rect">
            <a:avLst/>
          </a:prstGeom>
        </p:spPr>
      </p:pic>
      <p:sp>
        <p:nvSpPr>
          <p:cNvPr id="5" name="TextBox 20"/>
          <p:cNvSpPr txBox="1">
            <a:spLocks noChangeArrowheads="1"/>
          </p:cNvSpPr>
          <p:nvPr userDrawn="1"/>
        </p:nvSpPr>
        <p:spPr bwMode="auto">
          <a:xfrm>
            <a:off x="336561" y="1035534"/>
            <a:ext cx="4788024" cy="424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108366" bIns="54183">
            <a:spAutoFit/>
          </a:bodyPr>
          <a:lstStyle/>
          <a:p>
            <a:r>
              <a:rPr lang="zh-CN" altLang="zh-CN" sz="2400" kern="1200" spc="6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心电产品</a:t>
            </a:r>
            <a:endParaRPr lang="zh-CN" altLang="zh-CN" sz="2400" kern="1200" spc="6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404" y="1422351"/>
            <a:ext cx="2663825" cy="36004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TW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单击此处添加副标题</a:t>
            </a:r>
            <a:endParaRPr lang="zh-CN" altLang="en-US" dirty="0" smtClean="0"/>
          </a:p>
          <a:p>
            <a:pPr lvl="0"/>
            <a:endParaRPr lang="zh-CN" altLang="en-US" dirty="0"/>
          </a:p>
        </p:txBody>
      </p:sp>
      <p:sp>
        <p:nvSpPr>
          <p:cNvPr id="9" name="TextBox 9"/>
          <p:cNvSpPr txBox="1"/>
          <p:nvPr userDrawn="1"/>
        </p:nvSpPr>
        <p:spPr bwMode="gray">
          <a:xfrm>
            <a:off x="296937" y="4374678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chemeClr val="bg1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chemeClr val="bg1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674067" y="4374678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0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700" kern="1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1" name="TextBox 8"/>
          <p:cNvSpPr txBox="1"/>
          <p:nvPr userDrawn="1"/>
        </p:nvSpPr>
        <p:spPr bwMode="gray">
          <a:xfrm>
            <a:off x="521667" y="4625544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b="0" i="0" kern="1200" dirty="0" smtClean="0">
                <a:solidFill>
                  <a:schemeClr val="bg1">
                    <a:lumMod val="50000"/>
                  </a:schemeClr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  <a:t>©2018 EDAN Confidential</a:t>
            </a:r>
            <a:endParaRPr lang="en-US" sz="700" b="0" i="0" kern="1200" dirty="0">
              <a:solidFill>
                <a:schemeClr val="bg1">
                  <a:lumMod val="50000"/>
                </a:schemeClr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" y="1206"/>
            <a:ext cx="8638030" cy="4858511"/>
          </a:xfrm>
          <a:prstGeom prst="rect">
            <a:avLst/>
          </a:prstGeom>
        </p:spPr>
      </p:pic>
      <p:sp>
        <p:nvSpPr>
          <p:cNvPr id="5" name="TextBox 20"/>
          <p:cNvSpPr txBox="1">
            <a:spLocks noChangeArrowheads="1"/>
          </p:cNvSpPr>
          <p:nvPr userDrawn="1"/>
        </p:nvSpPr>
        <p:spPr bwMode="auto">
          <a:xfrm>
            <a:off x="336561" y="1035534"/>
            <a:ext cx="4788024" cy="424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108366" bIns="54183">
            <a:spAutoFit/>
          </a:bodyPr>
          <a:lstStyle/>
          <a:p>
            <a:r>
              <a:rPr lang="zh-CN" altLang="zh-CN" sz="2400" kern="1200" spc="6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病人监护</a:t>
            </a:r>
            <a:endParaRPr lang="zh-CN" altLang="zh-CN" sz="2400" kern="1200" spc="6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404" y="1422351"/>
            <a:ext cx="2663825" cy="36004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TW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单击此处添加副标题</a:t>
            </a:r>
            <a:endParaRPr lang="zh-CN" altLang="en-US" dirty="0" smtClean="0"/>
          </a:p>
          <a:p>
            <a:pPr lvl="0"/>
            <a:endParaRPr lang="zh-CN" altLang="en-US" dirty="0"/>
          </a:p>
        </p:txBody>
      </p:sp>
      <p:sp>
        <p:nvSpPr>
          <p:cNvPr id="9" name="TextBox 9"/>
          <p:cNvSpPr txBox="1"/>
          <p:nvPr userDrawn="1"/>
        </p:nvSpPr>
        <p:spPr bwMode="gray">
          <a:xfrm>
            <a:off x="296937" y="4374678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chemeClr val="bg1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chemeClr val="bg1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674067" y="4374678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0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700" kern="1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1" name="TextBox 8"/>
          <p:cNvSpPr txBox="1"/>
          <p:nvPr userDrawn="1"/>
        </p:nvSpPr>
        <p:spPr bwMode="gray">
          <a:xfrm>
            <a:off x="521667" y="4625544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b="0" i="0" kern="1200" dirty="0" smtClean="0">
                <a:solidFill>
                  <a:schemeClr val="bg1">
                    <a:lumMod val="50000"/>
                  </a:schemeClr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  <a:t>©2018 EDAN Confidential</a:t>
            </a:r>
            <a:endParaRPr lang="en-US" sz="700" b="0" i="0" kern="1200" dirty="0">
              <a:solidFill>
                <a:schemeClr val="bg1">
                  <a:lumMod val="50000"/>
                </a:schemeClr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" y="1206"/>
            <a:ext cx="8638030" cy="4858511"/>
          </a:xfrm>
          <a:prstGeom prst="rect">
            <a:avLst/>
          </a:prstGeom>
        </p:spPr>
      </p:pic>
      <p:sp>
        <p:nvSpPr>
          <p:cNvPr id="5" name="TextBox 20"/>
          <p:cNvSpPr txBox="1">
            <a:spLocks noChangeArrowheads="1"/>
          </p:cNvSpPr>
          <p:nvPr userDrawn="1"/>
        </p:nvSpPr>
        <p:spPr bwMode="auto">
          <a:xfrm>
            <a:off x="336561" y="1035534"/>
            <a:ext cx="4788024" cy="424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108366" bIns="54183">
            <a:spAutoFit/>
          </a:bodyPr>
          <a:lstStyle/>
          <a:p>
            <a:r>
              <a:rPr lang="zh-CN" altLang="zh-CN" sz="2400" kern="1200" spc="6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超声影像</a:t>
            </a:r>
            <a:endParaRPr lang="zh-CN" altLang="zh-CN" sz="2400" kern="1200" spc="6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404" y="1422351"/>
            <a:ext cx="2663825" cy="36004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TW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单击此处添加副标题</a:t>
            </a:r>
            <a:endParaRPr lang="zh-CN" altLang="en-US" dirty="0" smtClean="0"/>
          </a:p>
          <a:p>
            <a:pPr lvl="0"/>
            <a:endParaRPr lang="zh-CN" altLang="en-US" dirty="0"/>
          </a:p>
        </p:txBody>
      </p:sp>
      <p:sp>
        <p:nvSpPr>
          <p:cNvPr id="9" name="TextBox 9"/>
          <p:cNvSpPr txBox="1"/>
          <p:nvPr userDrawn="1"/>
        </p:nvSpPr>
        <p:spPr bwMode="gray">
          <a:xfrm>
            <a:off x="296937" y="4374678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chemeClr val="bg1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chemeClr val="bg1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674067" y="4374678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0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700" kern="1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1" name="TextBox 8"/>
          <p:cNvSpPr txBox="1"/>
          <p:nvPr userDrawn="1"/>
        </p:nvSpPr>
        <p:spPr bwMode="gray">
          <a:xfrm>
            <a:off x="521667" y="4625544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b="0" i="0" kern="1200" dirty="0" smtClean="0">
                <a:solidFill>
                  <a:schemeClr val="bg1">
                    <a:lumMod val="50000"/>
                  </a:schemeClr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  <a:t>©2018 EDAN Confidential</a:t>
            </a:r>
            <a:endParaRPr lang="en-US" sz="700" b="0" i="0" kern="1200" dirty="0">
              <a:solidFill>
                <a:schemeClr val="bg1">
                  <a:lumMod val="50000"/>
                </a:schemeClr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" y="1206"/>
            <a:ext cx="8638030" cy="4858510"/>
          </a:xfrm>
          <a:prstGeom prst="rect">
            <a:avLst/>
          </a:prstGeom>
        </p:spPr>
      </p:pic>
      <p:sp>
        <p:nvSpPr>
          <p:cNvPr id="5" name="TextBox 20"/>
          <p:cNvSpPr txBox="1">
            <a:spLocks noChangeArrowheads="1"/>
          </p:cNvSpPr>
          <p:nvPr userDrawn="1"/>
        </p:nvSpPr>
        <p:spPr bwMode="auto">
          <a:xfrm>
            <a:off x="336561" y="1035534"/>
            <a:ext cx="4788024" cy="424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108366" bIns="54183">
            <a:spAutoFit/>
          </a:bodyPr>
          <a:lstStyle/>
          <a:p>
            <a:r>
              <a:rPr lang="zh-CN" altLang="zh-CN" sz="2400" kern="1200" spc="6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即时诊断</a:t>
            </a:r>
            <a:endParaRPr lang="zh-CN" altLang="zh-CN" sz="2400" kern="1200" spc="6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404" y="1422351"/>
            <a:ext cx="2663825" cy="36004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TW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单击此处添加副标题</a:t>
            </a:r>
            <a:endParaRPr lang="zh-CN" altLang="en-US" dirty="0" smtClean="0"/>
          </a:p>
          <a:p>
            <a:pPr lvl="0"/>
            <a:endParaRPr lang="zh-CN" altLang="en-US" dirty="0"/>
          </a:p>
        </p:txBody>
      </p:sp>
      <p:sp>
        <p:nvSpPr>
          <p:cNvPr id="13" name="TextBox 9"/>
          <p:cNvSpPr txBox="1"/>
          <p:nvPr userDrawn="1"/>
        </p:nvSpPr>
        <p:spPr bwMode="gray">
          <a:xfrm>
            <a:off x="296937" y="4374678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chemeClr val="bg1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chemeClr val="bg1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674067" y="4374678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0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700" kern="1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1" name="TextBox 8"/>
          <p:cNvSpPr txBox="1"/>
          <p:nvPr userDrawn="1"/>
        </p:nvSpPr>
        <p:spPr bwMode="gray">
          <a:xfrm>
            <a:off x="521667" y="4625544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b="0" i="0" kern="1200" dirty="0" smtClean="0">
                <a:solidFill>
                  <a:schemeClr val="bg1">
                    <a:lumMod val="50000"/>
                  </a:schemeClr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  <a:t>©2018 EDAN Confidential</a:t>
            </a:r>
            <a:endParaRPr lang="en-US" sz="700" b="0" i="0" kern="1200" dirty="0">
              <a:solidFill>
                <a:schemeClr val="bg1">
                  <a:lumMod val="50000"/>
                </a:schemeClr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" y="1206"/>
            <a:ext cx="8638030" cy="4858511"/>
          </a:xfrm>
          <a:prstGeom prst="rect">
            <a:avLst/>
          </a:prstGeom>
        </p:spPr>
      </p:pic>
      <p:sp>
        <p:nvSpPr>
          <p:cNvPr id="5" name="TextBox 20"/>
          <p:cNvSpPr txBox="1">
            <a:spLocks noChangeArrowheads="1"/>
          </p:cNvSpPr>
          <p:nvPr userDrawn="1"/>
        </p:nvSpPr>
        <p:spPr bwMode="auto">
          <a:xfrm>
            <a:off x="336561" y="1035534"/>
            <a:ext cx="4788024" cy="424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108366" bIns="54183">
            <a:spAutoFit/>
          </a:bodyPr>
          <a:lstStyle/>
          <a:p>
            <a:pPr marL="0" marR="0" indent="0" algn="l" defTabSz="7708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2400" kern="1200" spc="6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体外诊断</a:t>
            </a:r>
            <a:endParaRPr lang="zh-CN" altLang="zh-CN" sz="2400" kern="1200" spc="6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404" y="1422351"/>
            <a:ext cx="2663825" cy="36004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TW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单击此处添加副标题</a:t>
            </a:r>
            <a:endParaRPr lang="zh-CN" altLang="en-US" dirty="0" smtClean="0"/>
          </a:p>
          <a:p>
            <a:pPr lvl="0"/>
            <a:endParaRPr lang="zh-CN" altLang="en-US" dirty="0"/>
          </a:p>
        </p:txBody>
      </p:sp>
      <p:sp>
        <p:nvSpPr>
          <p:cNvPr id="14" name="TextBox 9"/>
          <p:cNvSpPr txBox="1"/>
          <p:nvPr userDrawn="1"/>
        </p:nvSpPr>
        <p:spPr bwMode="gray">
          <a:xfrm>
            <a:off x="296937" y="4374678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chemeClr val="bg1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chemeClr val="bg1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674067" y="4374678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0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700" kern="1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1" name="TextBox 8"/>
          <p:cNvSpPr txBox="1"/>
          <p:nvPr userDrawn="1"/>
        </p:nvSpPr>
        <p:spPr bwMode="gray">
          <a:xfrm>
            <a:off x="521667" y="4625544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sz="700" b="0" i="0" kern="1200" dirty="0" smtClean="0">
                <a:solidFill>
                  <a:schemeClr val="bg1">
                    <a:lumMod val="50000"/>
                  </a:schemeClr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  <a:t>©2018 EDAN Confidential</a:t>
            </a:r>
            <a:endParaRPr lang="en-US" sz="700" b="0" i="0" kern="1200" dirty="0">
              <a:solidFill>
                <a:schemeClr val="bg1">
                  <a:lumMod val="50000"/>
                </a:schemeClr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" y="1206"/>
            <a:ext cx="8638030" cy="4858511"/>
          </a:xfrm>
          <a:prstGeom prst="rect">
            <a:avLst/>
          </a:prstGeom>
        </p:spPr>
      </p:pic>
      <p:sp>
        <p:nvSpPr>
          <p:cNvPr id="5" name="TextBox 20"/>
          <p:cNvSpPr txBox="1">
            <a:spLocks noChangeArrowheads="1"/>
          </p:cNvSpPr>
          <p:nvPr userDrawn="1"/>
        </p:nvSpPr>
        <p:spPr bwMode="auto">
          <a:xfrm>
            <a:off x="336561" y="1035534"/>
            <a:ext cx="4788024" cy="4240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108366" bIns="54183">
            <a:spAutoFit/>
          </a:bodyPr>
          <a:lstStyle/>
          <a:p>
            <a:r>
              <a:rPr lang="zh-CN" altLang="zh-CN" sz="2400" kern="1200" spc="6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兽用产品</a:t>
            </a:r>
            <a:endParaRPr lang="zh-CN" altLang="zh-CN" sz="2400" kern="1200" spc="6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88404" y="1422351"/>
            <a:ext cx="2663825" cy="36004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TW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单击此处添加副标题</a:t>
            </a:r>
            <a:endParaRPr lang="zh-CN" altLang="en-US" dirty="0" smtClean="0"/>
          </a:p>
          <a:p>
            <a:pPr lvl="0"/>
            <a:endParaRPr lang="zh-CN" altLang="en-US" dirty="0"/>
          </a:p>
        </p:txBody>
      </p:sp>
      <p:sp>
        <p:nvSpPr>
          <p:cNvPr id="13" name="TextBox 9"/>
          <p:cNvSpPr txBox="1"/>
          <p:nvPr userDrawn="1"/>
        </p:nvSpPr>
        <p:spPr bwMode="gray">
          <a:xfrm>
            <a:off x="296937" y="4374678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chemeClr val="bg1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chemeClr val="bg1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674067" y="4374678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0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700" kern="1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6"/>
          <p:cNvCxnSpPr/>
          <p:nvPr/>
        </p:nvCxnSpPr>
        <p:spPr>
          <a:xfrm flipV="1">
            <a:off x="2608715" y="558254"/>
            <a:ext cx="1" cy="14643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791989" y="982945"/>
            <a:ext cx="1683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  <a:latin typeface="Helvetica Neue LT Pro 85 Heavy" charset="0"/>
                <a:ea typeface="Helvetica Neue LT Pro 85 Heavy" charset="0"/>
                <a:cs typeface="Helvetica Neue LT Pro 85 Heavy" charset="0"/>
              </a:rPr>
              <a:t>EDAN</a:t>
            </a:r>
            <a:endParaRPr kumimoji="1" lang="zh-CN" altLang="en-US" sz="4000" dirty="0">
              <a:solidFill>
                <a:schemeClr val="bg1"/>
              </a:solidFill>
              <a:latin typeface="Helvetica Neue LT Pro 85 Heavy" charset="0"/>
              <a:ea typeface="Helvetica Neue LT Pro 85 Heavy" charset="0"/>
              <a:cs typeface="Helvetica Neue LT Pro 85 Heavy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" y="1206"/>
            <a:ext cx="8638030" cy="4858511"/>
          </a:xfrm>
          <a:prstGeom prst="rect">
            <a:avLst/>
          </a:prstGeom>
        </p:spPr>
      </p:pic>
      <p:sp>
        <p:nvSpPr>
          <p:cNvPr id="6" name="TextBox 9"/>
          <p:cNvSpPr txBox="1"/>
          <p:nvPr userDrawn="1"/>
        </p:nvSpPr>
        <p:spPr bwMode="gray">
          <a:xfrm>
            <a:off x="296937" y="4374678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chemeClr val="bg1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chemeClr val="bg1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674067" y="4374678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0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700" kern="1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1078979" y="1096736"/>
            <a:ext cx="6481762" cy="46963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3600"/>
              </a:lnSpc>
              <a:defRPr sz="2800" b="0" i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2800" kern="100" dirty="0" smtClean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/>
              </a:rPr>
              <a:t>PPT</a:t>
            </a:r>
            <a:r>
              <a:rPr lang="zh-CN" altLang="zh-CN" sz="2800" kern="100" dirty="0" smtClean="0">
                <a:effectLst/>
                <a:latin typeface="Calibri" panose="020F0502020204030204"/>
                <a:ea typeface="微软雅黑" panose="020B0503020204020204" pitchFamily="34" charset="-122"/>
                <a:cs typeface="Times New Roman" panose="02020603050405020304"/>
              </a:rPr>
              <a:t>封面标题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6"/>
          <p:cNvCxnSpPr/>
          <p:nvPr/>
        </p:nvCxnSpPr>
        <p:spPr>
          <a:xfrm flipV="1">
            <a:off x="2608715" y="558254"/>
            <a:ext cx="1" cy="14643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20"/>
          <p:cNvSpPr txBox="1"/>
          <p:nvPr/>
        </p:nvSpPr>
        <p:spPr>
          <a:xfrm>
            <a:off x="791989" y="982945"/>
            <a:ext cx="1683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  <a:latin typeface="Helvetica Neue LT Pro 85 Heavy" charset="0"/>
                <a:ea typeface="Helvetica Neue LT Pro 85 Heavy" charset="0"/>
                <a:cs typeface="Helvetica Neue LT Pro 85 Heavy" charset="0"/>
              </a:rPr>
              <a:t>EDAN</a:t>
            </a:r>
            <a:endParaRPr kumimoji="1" lang="zh-CN" altLang="en-US" sz="4000" dirty="0">
              <a:solidFill>
                <a:schemeClr val="bg1"/>
              </a:solidFill>
              <a:latin typeface="Helvetica Neue LT Pro 85 Heavy" charset="0"/>
              <a:ea typeface="Helvetica Neue LT Pro 85 Heavy" charset="0"/>
              <a:cs typeface="Helvetica Neue LT Pro 85 Heavy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" y="1206"/>
            <a:ext cx="8638030" cy="485851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1078979" y="1096736"/>
            <a:ext cx="6481762" cy="46963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3600"/>
              </a:lnSpc>
              <a:defRPr sz="2800" b="0" i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2800" kern="100" dirty="0" smtClean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/>
              </a:rPr>
              <a:t>PPT</a:t>
            </a:r>
            <a:r>
              <a:rPr lang="zh-CN" altLang="zh-CN" sz="2800" kern="100" dirty="0" smtClean="0">
                <a:effectLst/>
                <a:latin typeface="Calibri" panose="020F0502020204030204"/>
                <a:ea typeface="微软雅黑" panose="020B0503020204020204" pitchFamily="34" charset="-122"/>
                <a:cs typeface="Times New Roman" panose="02020603050405020304"/>
              </a:rPr>
              <a:t>封面标题</a:t>
            </a:r>
            <a:endParaRPr lang="en-US" dirty="0"/>
          </a:p>
        </p:txBody>
      </p:sp>
      <p:sp>
        <p:nvSpPr>
          <p:cNvPr id="12" name="TextBox 9"/>
          <p:cNvSpPr txBox="1"/>
          <p:nvPr userDrawn="1"/>
        </p:nvSpPr>
        <p:spPr bwMode="gray">
          <a:xfrm>
            <a:off x="296937" y="4374678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chemeClr val="bg1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chemeClr val="bg1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674067" y="4374678"/>
            <a:ext cx="3943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b="0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700" kern="1200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700" kern="1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1332"/>
            <a:ext cx="8637584" cy="4858260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1078979" y="1096736"/>
            <a:ext cx="6481762" cy="46963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3600"/>
              </a:lnSpc>
              <a:defRPr sz="2800" b="0" i="0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sz="2800" kern="100" dirty="0" smtClean="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/>
              </a:rPr>
              <a:t>PPT</a:t>
            </a:r>
            <a:r>
              <a:rPr lang="zh-CN" altLang="zh-CN" sz="2800" kern="100" dirty="0" smtClean="0">
                <a:effectLst/>
                <a:latin typeface="Calibri" panose="020F0502020204030204"/>
                <a:ea typeface="微软雅黑" panose="020B0503020204020204" pitchFamily="34" charset="-122"/>
                <a:cs typeface="Times New Roman" panose="02020603050405020304"/>
              </a:rPr>
              <a:t>封面标题</a:t>
            </a:r>
            <a:endParaRPr lang="en-US" dirty="0"/>
          </a:p>
        </p:txBody>
      </p:sp>
      <p:sp>
        <p:nvSpPr>
          <p:cNvPr id="10" name="Text Box 50"/>
          <p:cNvSpPr txBox="1">
            <a:spLocks noChangeArrowheads="1"/>
          </p:cNvSpPr>
          <p:nvPr userDrawn="1"/>
        </p:nvSpPr>
        <p:spPr bwMode="auto">
          <a:xfrm>
            <a:off x="4497914" y="3510582"/>
            <a:ext cx="2449513" cy="231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38574" rIns="0" bIns="38574">
            <a:spAutoFit/>
          </a:bodyPr>
          <a:lstStyle/>
          <a:p>
            <a:pPr algn="l"/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深圳理邦智慧健康发展有限公司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3"/>
          <p:cNvCxnSpPr/>
          <p:nvPr userDrawn="1"/>
        </p:nvCxnSpPr>
        <p:spPr>
          <a:xfrm rot="5400000">
            <a:off x="3633818" y="4068000"/>
            <a:ext cx="1296144" cy="15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425255" y="3669952"/>
            <a:ext cx="1911350" cy="92075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姓名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www.edan.com.cn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xxxxx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@edan.com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2018.03.14</a:t>
            </a:r>
            <a:endParaRPr lang="zh-CN" altLang="en-US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E:\01 智慧健康\11 理邦智慧健康logo\智慧健康-Logo1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105935" y="3644908"/>
            <a:ext cx="990006" cy="785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69999" y="4593024"/>
            <a:ext cx="5274517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>
            <a:spAutoFit/>
          </a:bodyPr>
          <a:lstStyle/>
          <a:p>
            <a:pPr lvl="0"/>
            <a:r>
              <a:rPr lang="en-US" altLang="zh-CN" sz="1400" b="1" dirty="0" smtClean="0">
                <a:solidFill>
                  <a:srgbClr val="7EBA00"/>
                </a:solidFill>
                <a:latin typeface="HelveticaNeueL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A, </a:t>
            </a:r>
            <a:r>
              <a:rPr lang="en-US" altLang="zh-CN" sz="1400" b="1" dirty="0">
                <a:solidFill>
                  <a:srgbClr val="7EBA00"/>
                </a:solidFill>
                <a:latin typeface="HelveticaNeueLT Std" pitchFamily="34" charset="0"/>
              </a:rPr>
              <a:t>Click to edit Master text styles</a:t>
            </a:r>
            <a:endParaRPr lang="en-US" altLang="zh-CN" sz="1400" b="1" dirty="0">
              <a:solidFill>
                <a:srgbClr val="7EBA00"/>
              </a:solidFill>
              <a:latin typeface="HelveticaNeueLT Std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70000" y="4881056"/>
            <a:ext cx="92398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>
            <a:spAutoFit/>
          </a:bodyPr>
          <a:lstStyle/>
          <a:p>
            <a:endParaRPr lang="en-US" altLang="zh-CN" sz="1400" dirty="0" smtClean="0">
              <a:solidFill>
                <a:srgbClr val="60605B"/>
              </a:solidFill>
              <a:latin typeface="HelveticaNeueLT Pro 55 Roman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256031" y="270222"/>
            <a:ext cx="5937177" cy="4696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lang="zh-CN" altLang="zh-CN" sz="2800" spc="3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0" marR="0" indent="0" algn="l" defTabSz="77089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pc="300"/>
            </a:lvl5pPr>
          </a:lstStyle>
          <a:p>
            <a:pPr lvl="4"/>
            <a:r>
              <a:rPr lang="zh-TW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内容主标题</a:t>
            </a:r>
            <a:br>
              <a:rPr lang="zh-CN" altLang="en-US" dirty="0" smtClean="0"/>
            </a:br>
            <a:endParaRPr lang="zh-CN" altLang="zh-CN" sz="1050" kern="100" dirty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6032" y="1208152"/>
            <a:ext cx="5937176" cy="2374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buClr>
                <a:srgbClr val="7EBA00"/>
              </a:buClr>
              <a:defRPr sz="1600" b="0" i="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38455" marR="0" indent="-106680" algn="l" defTabSz="77089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 sz="1400" b="0" i="0" spc="300">
                <a:solidFill>
                  <a:schemeClr val="tx1">
                    <a:lumMod val="65000"/>
                    <a:lumOff val="35000"/>
                  </a:schemeClr>
                </a:solidFill>
                <a:latin typeface="Helvetica Neue LT Pro 45 Light" charset="0"/>
                <a:ea typeface="Helvetica Neue LT Pro 45 Light" charset="0"/>
                <a:cs typeface="微软雅黑" panose="020B0503020204020204" pitchFamily="34" charset="-122"/>
              </a:defRPr>
            </a:lvl2pPr>
            <a:lvl3pPr marL="573405" marR="0" indent="-17018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T Pro 45 Light" charset="0"/>
                <a:ea typeface="Helvetica Neue LT Pro 45 Light" charset="0"/>
                <a:cs typeface="微软雅黑" panose="020B0503020204020204" pitchFamily="34" charset="-122"/>
              </a:defRPr>
            </a:lvl3pPr>
            <a:lvl4pPr marL="795655" marR="0" indent="-11303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 lang="zh-CN" altLang="zh-CN" sz="1050" smtClean="0">
                <a:effectLst/>
              </a:defRPr>
            </a:lvl4pPr>
            <a:lvl5pPr marL="860425" marR="0" indent="0" algn="l" defTabSz="74422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None/>
              <a:defRPr lang="zh-CN" altLang="zh-CN" sz="1050" smtClean="0">
                <a:effectLst/>
              </a:defRPr>
            </a:lvl5pPr>
          </a:lstStyle>
          <a:p>
            <a:pPr lvl="0"/>
            <a:r>
              <a:rPr lang="zh-CN" altLang="en-US" dirty="0" smtClean="0"/>
              <a:t>点击编辑主文本样式</a:t>
            </a:r>
            <a:endParaRPr lang="en-US" altLang="zh-CN" dirty="0" smtClean="0"/>
          </a:p>
          <a:p>
            <a:pPr marL="338455" marR="0" lvl="1" indent="-106680" algn="l" defTabSz="77089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二级标题或内容</a:t>
            </a:r>
            <a:endParaRPr lang="en-US" altLang="zh-CN" dirty="0" smtClean="0"/>
          </a:p>
          <a:p>
            <a:pPr marL="573405" marR="0" lvl="2" indent="-17018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Char char="–"/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三级标题或内容</a:t>
            </a:r>
            <a:endParaRPr lang="en-US" altLang="zh-CN" dirty="0" smtClean="0"/>
          </a:p>
          <a:p>
            <a:pPr marL="795655" marR="0" lvl="3" indent="-11303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TW" altLang="zh-CN" sz="900" kern="100" dirty="0" smtClean="0">
                <a:effectLst/>
                <a:latin typeface="Calibri" panose="020F0502020204030204"/>
                <a:ea typeface="微软雅黑" panose="020B0503020204020204" pitchFamily="34" charset="-122"/>
                <a:cs typeface="Times New Roman" panose="02020603050405020304"/>
              </a:rPr>
              <a:t>四级标题或内容</a:t>
            </a:r>
            <a:endParaRPr lang="zh-CN" altLang="zh-CN" sz="1050" kern="100" dirty="0" smtClean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  <a:p>
            <a:pPr marL="1027430" marR="0" lvl="4" indent="-167005" algn="l" defTabSz="74422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Char char="−"/>
              <a:defRPr/>
            </a:pPr>
            <a:r>
              <a:rPr lang="zh-CN" altLang="zh-CN" sz="800" kern="100" dirty="0" smtClean="0">
                <a:effectLst/>
                <a:latin typeface="Calibri" panose="020F0502020204030204"/>
                <a:ea typeface="微软雅黑" panose="020B0503020204020204" pitchFamily="34" charset="-122"/>
                <a:cs typeface="Times New Roman" panose="02020603050405020304"/>
              </a:rPr>
              <a:t>五级标题或内容</a:t>
            </a:r>
            <a:endParaRPr lang="zh-CN" altLang="zh-CN" sz="1050" kern="100" dirty="0" smtClean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" y="1206"/>
            <a:ext cx="8638032" cy="4858511"/>
          </a:xfrm>
          <a:prstGeom prst="rect">
            <a:avLst/>
          </a:prstGeom>
        </p:spPr>
      </p:pic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6032" y="1208152"/>
            <a:ext cx="5937176" cy="2374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buClr>
                <a:srgbClr val="7EBA00"/>
              </a:buClr>
              <a:defRPr sz="1600" b="0" i="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38455" marR="0" indent="-106680" algn="l" defTabSz="77089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 sz="1400" b="0" i="0" spc="300">
                <a:solidFill>
                  <a:schemeClr val="tx1">
                    <a:lumMod val="65000"/>
                    <a:lumOff val="35000"/>
                  </a:schemeClr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defRPr>
            </a:lvl2pPr>
            <a:lvl3pPr marL="573405" marR="0" indent="-17018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defRPr>
            </a:lvl3pPr>
            <a:lvl4pPr marL="795655" marR="0" indent="-11303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 lang="zh-CN" altLang="zh-CN" sz="1050" smtClean="0">
                <a:effectLst/>
              </a:defRPr>
            </a:lvl4pPr>
            <a:lvl5pPr marL="860425" marR="0" indent="0" algn="l" defTabSz="74422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None/>
              <a:defRPr lang="zh-CN" altLang="zh-CN" sz="1050" smtClean="0">
                <a:effectLst/>
              </a:defRPr>
            </a:lvl5pPr>
          </a:lstStyle>
          <a:p>
            <a:pPr lvl="0"/>
            <a:r>
              <a:rPr lang="zh-CN" altLang="en-US" dirty="0" smtClean="0"/>
              <a:t>点击编辑主文本样式</a:t>
            </a:r>
            <a:endParaRPr lang="en-US" altLang="zh-CN" dirty="0" smtClean="0"/>
          </a:p>
          <a:p>
            <a:pPr marL="338455" marR="0" lvl="1" indent="-106680" algn="l" defTabSz="77089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二级标题或内容</a:t>
            </a:r>
            <a:endParaRPr lang="en-US" altLang="zh-CN" dirty="0" smtClean="0"/>
          </a:p>
          <a:p>
            <a:pPr marL="573405" marR="0" lvl="2" indent="-17018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Char char="–"/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三级标题或内容</a:t>
            </a:r>
            <a:endParaRPr lang="en-US" altLang="zh-CN" dirty="0" smtClean="0"/>
          </a:p>
          <a:p>
            <a:pPr marL="795655" marR="0" lvl="3" indent="-11303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TW" altLang="zh-CN" sz="900" kern="100" dirty="0" smtClean="0">
                <a:effectLst/>
                <a:latin typeface="Calibri" panose="020F0502020204030204"/>
                <a:ea typeface="微软雅黑" panose="020B0503020204020204" pitchFamily="34" charset="-122"/>
                <a:cs typeface="Times New Roman" panose="02020603050405020304"/>
              </a:rPr>
              <a:t>四级标题或内容</a:t>
            </a:r>
            <a:endParaRPr lang="zh-CN" altLang="zh-CN" sz="1050" kern="100" dirty="0" smtClean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  <a:p>
            <a:pPr marL="1027430" marR="0" lvl="4" indent="-167005" algn="l" defTabSz="74422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Char char="−"/>
              <a:defRPr/>
            </a:pPr>
            <a:r>
              <a:rPr lang="zh-CN" altLang="zh-CN" sz="800" kern="100" dirty="0" smtClean="0">
                <a:effectLst/>
                <a:latin typeface="Calibri" panose="020F0502020204030204"/>
                <a:ea typeface="微软雅黑" panose="020B0503020204020204" pitchFamily="34" charset="-122"/>
                <a:cs typeface="Times New Roman" panose="02020603050405020304"/>
              </a:rPr>
              <a:t>五级标题或内容</a:t>
            </a:r>
            <a:endParaRPr lang="zh-CN" altLang="zh-CN" sz="1050" kern="100" dirty="0" smtClean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9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256031" y="270222"/>
            <a:ext cx="5937177" cy="4696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lang="zh-CN" altLang="zh-CN" sz="2800" spc="3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0" marR="0" indent="0" algn="l" defTabSz="77089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pc="300"/>
            </a:lvl5pPr>
          </a:lstStyle>
          <a:p>
            <a:pPr lvl="4"/>
            <a:r>
              <a:rPr lang="zh-TW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内容主标题</a:t>
            </a:r>
            <a:br>
              <a:rPr lang="zh-CN" altLang="en-US" dirty="0" smtClean="0"/>
            </a:br>
            <a:endParaRPr lang="zh-CN" altLang="zh-CN" sz="1050" kern="100" dirty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13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4" name="TextBox 8"/>
          <p:cNvSpPr txBox="1"/>
          <p:nvPr userDrawn="1"/>
        </p:nvSpPr>
        <p:spPr bwMode="gray">
          <a:xfrm>
            <a:off x="521667" y="4625544"/>
            <a:ext cx="39433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60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" y="1206"/>
            <a:ext cx="8638032" cy="4858511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6032" y="1208152"/>
            <a:ext cx="5937176" cy="2374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buClr>
                <a:srgbClr val="7EBA00"/>
              </a:buClr>
              <a:defRPr sz="1600" b="0" i="0" spc="3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38455" marR="0" indent="-106680" algn="l" defTabSz="77089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 sz="1400" b="0" i="0" spc="300">
                <a:solidFill>
                  <a:schemeClr val="tx1">
                    <a:lumMod val="65000"/>
                    <a:lumOff val="35000"/>
                  </a:schemeClr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defRPr>
            </a:lvl2pPr>
            <a:lvl3pPr marL="573405" marR="0" indent="-17018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defRPr>
            </a:lvl3pPr>
            <a:lvl4pPr marL="795655" marR="0" indent="-11303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 lang="zh-CN" altLang="zh-CN" sz="1050" smtClean="0">
                <a:effectLst/>
              </a:defRPr>
            </a:lvl4pPr>
            <a:lvl5pPr marL="860425" marR="0" indent="0" algn="l" defTabSz="74422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None/>
              <a:defRPr lang="zh-CN" altLang="zh-CN" sz="1050" smtClean="0">
                <a:effectLst/>
              </a:defRPr>
            </a:lvl5pPr>
          </a:lstStyle>
          <a:p>
            <a:pPr lvl="0"/>
            <a:r>
              <a:rPr lang="zh-CN" altLang="en-US" dirty="0" smtClean="0"/>
              <a:t>点击编辑主文本样式</a:t>
            </a:r>
            <a:endParaRPr lang="en-US" altLang="zh-CN" dirty="0" smtClean="0"/>
          </a:p>
          <a:p>
            <a:pPr marL="338455" marR="0" lvl="1" indent="-106680" algn="l" defTabSz="77089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二级标题或内容</a:t>
            </a:r>
            <a:endParaRPr lang="en-US" altLang="zh-CN" dirty="0" smtClean="0"/>
          </a:p>
          <a:p>
            <a:pPr marL="573405" marR="0" lvl="2" indent="-17018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Char char="–"/>
              <a:defRPr/>
            </a:pPr>
            <a:r>
              <a: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三级标题或内容</a:t>
            </a:r>
            <a:endParaRPr lang="en-US" altLang="zh-CN" dirty="0" smtClean="0"/>
          </a:p>
          <a:p>
            <a:pPr marL="795655" marR="0" lvl="3" indent="-113030" algn="l" defTabSz="77089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TW" altLang="zh-CN" sz="900" kern="100" dirty="0" smtClean="0">
                <a:effectLst/>
                <a:latin typeface="Calibri" panose="020F0502020204030204"/>
                <a:ea typeface="微软雅黑" panose="020B0503020204020204" pitchFamily="34" charset="-122"/>
                <a:cs typeface="Times New Roman" panose="02020603050405020304"/>
              </a:rPr>
              <a:t>四级标题或内容</a:t>
            </a:r>
            <a:endParaRPr lang="zh-CN" altLang="zh-CN" sz="1050" kern="100" dirty="0" smtClean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  <a:p>
            <a:pPr marL="1027430" marR="0" lvl="4" indent="-167005" algn="l" defTabSz="74422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7EBA00"/>
              </a:buClr>
              <a:buSzPct val="100000"/>
              <a:buFont typeface="Futura Bk" pitchFamily="34" charset="0"/>
              <a:buChar char="−"/>
              <a:defRPr/>
            </a:pPr>
            <a:r>
              <a:rPr lang="zh-CN" altLang="zh-CN" sz="800" kern="100" dirty="0" smtClean="0">
                <a:effectLst/>
                <a:latin typeface="Calibri" panose="020F0502020204030204"/>
                <a:ea typeface="微软雅黑" panose="020B0503020204020204" pitchFamily="34" charset="-122"/>
                <a:cs typeface="Times New Roman" panose="02020603050405020304"/>
              </a:rPr>
              <a:t>五级标题或内容</a:t>
            </a:r>
            <a:endParaRPr lang="zh-CN" altLang="zh-CN" sz="1050" kern="100" dirty="0" smtClean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13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256031" y="270222"/>
            <a:ext cx="5937177" cy="4696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lang="zh-CN" altLang="zh-CN" sz="2800" spc="3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0" marR="0" indent="0" algn="l" defTabSz="77089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pc="300"/>
            </a:lvl5pPr>
          </a:lstStyle>
          <a:p>
            <a:pPr lvl="4"/>
            <a:r>
              <a:rPr lang="zh-TW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内容主标题</a:t>
            </a:r>
            <a:br>
              <a:rPr lang="zh-CN" altLang="en-US" dirty="0" smtClean="0"/>
            </a:br>
            <a:endParaRPr lang="zh-CN" altLang="zh-CN" sz="1050" kern="100" dirty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14" name="Subtitle 2"/>
          <p:cNvSpPr txBox="1"/>
          <p:nvPr userDrawn="1"/>
        </p:nvSpPr>
        <p:spPr bwMode="black">
          <a:xfrm>
            <a:off x="256032" y="4086646"/>
            <a:ext cx="5937178" cy="360040"/>
          </a:xfrm>
          <a:prstGeom prst="rect">
            <a:avLst/>
          </a:prstGeom>
        </p:spPr>
        <p:txBody>
          <a:bodyPr vert="horz" lIns="77148" tIns="38574" rIns="77148" bIns="38574" rtlCol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 lang="zh-CN" altLang="zh-CN" sz="1800" kern="120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77089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77089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77089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77089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77089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77089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77089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77089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55588" y="774278"/>
            <a:ext cx="5937250" cy="359792"/>
          </a:xfrm>
        </p:spPr>
        <p:txBody>
          <a:bodyPr>
            <a:normAutofit/>
          </a:bodyPr>
          <a:lstStyle>
            <a:lvl1pPr marL="0" marR="0" indent="0" algn="l" defTabSz="7708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800" kern="10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Times New Roman" panose="02020603050405020304"/>
              </a:defRPr>
            </a:lvl1pPr>
          </a:lstStyle>
          <a:p>
            <a:pPr marL="0" marR="0" lvl="0" indent="0" algn="l" defTabSz="7708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微软雅黑" panose="020B0503020204020204" pitchFamily="34" charset="-122"/>
                <a:cs typeface="Times New Roman" panose="02020603050405020304"/>
              </a:rPr>
              <a:t>单击此处添加副标题</a:t>
            </a:r>
            <a:endParaRPr lang="zh-CN" altLang="en-US" dirty="0" smtClean="0"/>
          </a:p>
          <a:p>
            <a:pPr marL="0" marR="0" lvl="0" indent="0" algn="l" defTabSz="7708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zh-CN" altLang="en-US" dirty="0"/>
          </a:p>
        </p:txBody>
      </p:sp>
      <p:sp>
        <p:nvSpPr>
          <p:cNvPr id="9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5" name="TextBox 8"/>
          <p:cNvSpPr txBox="1"/>
          <p:nvPr userDrawn="1"/>
        </p:nvSpPr>
        <p:spPr bwMode="gray">
          <a:xfrm>
            <a:off x="521667" y="4625544"/>
            <a:ext cx="39433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60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" y="1206"/>
            <a:ext cx="8638032" cy="4858511"/>
          </a:xfrm>
          <a:prstGeom prst="rect">
            <a:avLst/>
          </a:prstGeom>
        </p:spPr>
      </p:pic>
      <p:sp>
        <p:nvSpPr>
          <p:cNvPr id="12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6032" y="1335244"/>
            <a:ext cx="2696817" cy="3003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000"/>
              </a:spcBef>
              <a:buClr>
                <a:srgbClr val="F9827F"/>
              </a:buClr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38455" indent="-106680">
              <a:lnSpc>
                <a:spcPct val="110000"/>
              </a:lnSpc>
              <a:spcBef>
                <a:spcPts val="500"/>
              </a:spcBef>
              <a:buClr>
                <a:srgbClr val="F9827F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defRPr>
            </a:lvl2pPr>
            <a:lvl3pPr marL="573405" indent="-170180">
              <a:lnSpc>
                <a:spcPct val="110000"/>
              </a:lnSpc>
              <a:spcBef>
                <a:spcPts val="400"/>
              </a:spcBef>
              <a:buClr>
                <a:srgbClr val="F9827F"/>
              </a:buClr>
              <a:buSzPct val="100000"/>
              <a:buFont typeface="Futura Bk" pitchFamily="34" charset="0"/>
              <a:buChar char="–"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T Pro 55 Roman" charset="0"/>
                <a:ea typeface="Helvetica Neue LT Pro 55 Roman" charset="0"/>
                <a:cs typeface="Helvetica Neue LT Pro 55 Roman" charset="0"/>
              </a:defRPr>
            </a:lvl3pPr>
            <a:lvl4pPr marL="795655" indent="-113030">
              <a:lnSpc>
                <a:spcPct val="110000"/>
              </a:lnSpc>
              <a:spcBef>
                <a:spcPts val="400"/>
              </a:spcBef>
              <a:buClr>
                <a:srgbClr val="F9827F"/>
              </a:buClr>
              <a:buSzPct val="80000"/>
              <a:buFont typeface="Arial" panose="020B0604020202020204" pitchFamily="34" charset="0"/>
              <a:buChar char="•"/>
              <a:defRPr sz="9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T Pro 55 Roman" charset="0"/>
                <a:ea typeface="Helvetica Neue LT Pro 55 Roman" charset="0"/>
                <a:cs typeface="Helvetica Neue LT Pro 55 Roman" charset="0"/>
              </a:defRPr>
            </a:lvl4pPr>
            <a:lvl5pPr marL="1027430" indent="-167005" defTabSz="744220">
              <a:lnSpc>
                <a:spcPct val="110000"/>
              </a:lnSpc>
              <a:spcBef>
                <a:spcPts val="400"/>
              </a:spcBef>
              <a:buClr>
                <a:srgbClr val="F9827F"/>
              </a:buClr>
              <a:buSzPct val="100000"/>
              <a:buFont typeface="Futura Bk" pitchFamily="34" charset="0"/>
              <a:buChar char="−"/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LT Pro 55 Roman" charset="0"/>
                <a:ea typeface="Helvetica Neue LT Pro 55 Roman" charset="0"/>
                <a:cs typeface="Helvetica Neue LT Pro 55 Roman" charset="0"/>
              </a:defRPr>
            </a:lvl5pPr>
          </a:lstStyle>
          <a:p>
            <a:pPr lvl="0"/>
            <a:r>
              <a:rPr lang="zh-CN" altLang="en-US" dirty="0" smtClean="0"/>
              <a:t>点击编辑主文本样式</a:t>
            </a:r>
            <a:endParaRPr lang="en-US" altLang="zh-CN" dirty="0" smtClean="0"/>
          </a:p>
        </p:txBody>
      </p:sp>
      <p:sp>
        <p:nvSpPr>
          <p:cNvPr id="13" name="图片占位符 3"/>
          <p:cNvSpPr>
            <a:spLocks noGrp="1"/>
          </p:cNvSpPr>
          <p:nvPr>
            <p:ph type="pic" sz="quarter" idx="11" hasCustomPrompt="1"/>
          </p:nvPr>
        </p:nvSpPr>
        <p:spPr>
          <a:xfrm>
            <a:off x="2952849" y="1335244"/>
            <a:ext cx="3240359" cy="3003140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TW" altLang="en-US" dirty="0" smtClean="0"/>
              <a:t>图片此处添加</a:t>
            </a:r>
            <a:endParaRPr lang="en-US" altLang="zh-TW" dirty="0" smtClean="0"/>
          </a:p>
          <a:p>
            <a:pPr lvl="0"/>
            <a:endParaRPr lang="en-US" altLang="zh-CN" dirty="0" smtClean="0"/>
          </a:p>
        </p:txBody>
      </p:sp>
      <p:sp>
        <p:nvSpPr>
          <p:cNvPr id="14" name="Title 10"/>
          <p:cNvSpPr>
            <a:spLocks noGrp="1"/>
          </p:cNvSpPr>
          <p:nvPr>
            <p:ph type="title" hasCustomPrompt="1"/>
          </p:nvPr>
        </p:nvSpPr>
        <p:spPr bwMode="black">
          <a:xfrm>
            <a:off x="256031" y="270222"/>
            <a:ext cx="5937177" cy="4696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lang="zh-CN" altLang="zh-CN" sz="2800" spc="30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5pPr marL="0" marR="0" indent="0" algn="l" defTabSz="770890" rtl="0" eaLnBrk="1" fontAlgn="auto" latinLnBrk="0" hangingPunct="1">
              <a:lnSpc>
                <a:spcPts val="3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pc="300"/>
            </a:lvl5pPr>
          </a:lstStyle>
          <a:p>
            <a:pPr lvl="4"/>
            <a:r>
              <a:rPr lang="zh-TW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内容主标题</a:t>
            </a:r>
            <a:br>
              <a:rPr lang="zh-CN" altLang="en-US" dirty="0" smtClean="0"/>
            </a:br>
            <a:endParaRPr lang="zh-CN" altLang="zh-CN" sz="1050" kern="100" dirty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56032" y="990302"/>
            <a:ext cx="5937178" cy="3600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z="1800" kern="100" dirty="0" smtClean="0">
                <a:effectLst/>
                <a:latin typeface="Calibri" panose="020F0502020204030204"/>
                <a:ea typeface="微软雅黑" panose="020B0503020204020204" pitchFamily="34" charset="-122"/>
                <a:cs typeface="Times New Roman" panose="02020603050405020304"/>
              </a:rPr>
              <a:t>单击此处添加副标题</a:t>
            </a:r>
            <a:endParaRPr lang="zh-CN" altLang="zh-CN" sz="1050" kern="100" dirty="0" smtClean="0">
              <a:effectLst/>
              <a:latin typeface="Calibri" panose="020F0502020204030204"/>
              <a:ea typeface="宋体" panose="02010600030101010101" pitchFamily="2" charset="-122"/>
              <a:cs typeface="Times New Roman" panose="02020603050405020304"/>
            </a:endParaRPr>
          </a:p>
          <a:p>
            <a:endParaRPr lang="en-US" dirty="0" smtClean="0"/>
          </a:p>
        </p:txBody>
      </p:sp>
      <p:sp>
        <p:nvSpPr>
          <p:cNvPr id="9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16" name="TextBox 8"/>
          <p:cNvSpPr txBox="1"/>
          <p:nvPr userDrawn="1"/>
        </p:nvSpPr>
        <p:spPr bwMode="gray">
          <a:xfrm>
            <a:off x="521667" y="4625544"/>
            <a:ext cx="39433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60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" y="1206"/>
            <a:ext cx="8638032" cy="4858511"/>
          </a:xfrm>
          <a:prstGeom prst="rect">
            <a:avLst/>
          </a:prstGeom>
        </p:spPr>
      </p:pic>
      <p:sp>
        <p:nvSpPr>
          <p:cNvPr id="3" name="Text Box 36"/>
          <p:cNvSpPr txBox="1">
            <a:spLocks noChangeArrowheads="1"/>
          </p:cNvSpPr>
          <p:nvPr userDrawn="1"/>
        </p:nvSpPr>
        <p:spPr bwMode="auto">
          <a:xfrm>
            <a:off x="3330000" y="1590919"/>
            <a:ext cx="4248770" cy="6955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5600" tIns="39600" rIns="0" bIns="39600">
            <a:spAutoFit/>
          </a:bodyPr>
          <a:lstStyle/>
          <a:p>
            <a:pPr algn="r"/>
            <a:r>
              <a:rPr lang="en-US" altLang="zh-CN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Std" pitchFamily="34" charset="0"/>
                <a:ea typeface="微软雅黑" panose="020B0503020204020204" pitchFamily="34" charset="-122"/>
              </a:rPr>
              <a:t>THANK YOU</a:t>
            </a:r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HelveticaNeueL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5184477" y="2358454"/>
            <a:ext cx="2376264" cy="172819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深圳理邦智慧健康发展有限公司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TW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www.edan.com.cn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xxxxx@edan.com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2018.03.</a:t>
            </a:r>
            <a:r>
              <a:rPr lang="en-US" altLang="zh-TW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dirty="0" smtClean="0"/>
          </a:p>
          <a:p>
            <a:pPr lvl="0"/>
            <a:endParaRPr lang="zh-CN" altLang="en-US" dirty="0"/>
          </a:p>
        </p:txBody>
      </p:sp>
      <p:sp>
        <p:nvSpPr>
          <p:cNvPr id="8" name="TextBox 9"/>
          <p:cNvSpPr txBox="1"/>
          <p:nvPr userDrawn="1"/>
        </p:nvSpPr>
        <p:spPr bwMode="gray">
          <a:xfrm>
            <a:off x="144537" y="4625544"/>
            <a:ext cx="384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fld id="{F445441D-5648-4C4E-924F-9D5109CAF161}" type="slidenum">
              <a:rPr lang="en-US" sz="700" b="0" i="0" kern="1200" smtClean="0">
                <a:solidFill>
                  <a:srgbClr val="7EBA00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rPr>
            </a:fld>
            <a:endParaRPr lang="en-US" sz="700" b="0" i="0" kern="1200" dirty="0" smtClean="0">
              <a:solidFill>
                <a:srgbClr val="7EBA00"/>
              </a:solidFill>
              <a:latin typeface="Helvetica Neue LT Pro 45 Light" charset="0"/>
              <a:ea typeface="Helvetica Neue LT Pro 45 Light" charset="0"/>
              <a:cs typeface="Helvetica Neue LT Pro 45 Light" charset="0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521667" y="4625544"/>
            <a:ext cx="39433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 LT Pro 45 Light" charset="0"/>
              </a:rPr>
              <a:t>©2018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深圳市理邦精密仪器股份有限公司</a:t>
            </a:r>
            <a:r>
              <a:rPr lang="en-US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, </a:t>
            </a:r>
            <a:r>
              <a:rPr lang="zh-CN" altLang="zh-CN" sz="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版权所有</a:t>
            </a:r>
            <a:endParaRPr lang="zh-CN" altLang="zh-CN" sz="600" kern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8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image" Target="../media/image15.jpeg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2038" y="194662"/>
            <a:ext cx="7776687" cy="810154"/>
          </a:xfrm>
          <a:prstGeom prst="rect">
            <a:avLst/>
          </a:prstGeom>
        </p:spPr>
        <p:txBody>
          <a:bodyPr vert="horz" lIns="77148" tIns="38574" rIns="77148" bIns="38574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2038" y="1134216"/>
            <a:ext cx="7776687" cy="3207986"/>
          </a:xfrm>
          <a:prstGeom prst="rect">
            <a:avLst/>
          </a:prstGeom>
        </p:spPr>
        <p:txBody>
          <a:bodyPr vert="horz" lIns="77148" tIns="38574" rIns="77148" bIns="38574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2547" y="4505358"/>
            <a:ext cx="2016178" cy="258799"/>
          </a:xfrm>
          <a:prstGeom prst="rect">
            <a:avLst/>
          </a:prstGeom>
        </p:spPr>
        <p:txBody>
          <a:bodyPr vert="horz" lIns="77148" tIns="38574" rIns="77148" bIns="3857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" y="1332"/>
            <a:ext cx="8638379" cy="4858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770890" rtl="0" eaLnBrk="1" latinLnBrk="0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9560" indent="-289560" algn="l" defTabSz="770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6745" indent="-241300" algn="l" defTabSz="7708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indent="-193040" algn="l" defTabSz="770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0" indent="-193040" algn="l" defTabSz="770890" rtl="0" eaLnBrk="1" latinLnBrk="0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6090" indent="-193040" algn="l" defTabSz="770890" rtl="0" eaLnBrk="1" latinLnBrk="0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21535" indent="-193040" algn="l" defTabSz="770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07615" indent="-193040" algn="l" defTabSz="770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893060" indent="-193040" algn="l" defTabSz="770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278505" indent="-193040" algn="l" defTabSz="770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708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5445" algn="l" defTabSz="7708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1525" algn="l" defTabSz="7708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6970" algn="l" defTabSz="7708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algn="l" defTabSz="7708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28495" algn="l" defTabSz="7708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14575" algn="l" defTabSz="7708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00020" algn="l" defTabSz="7708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algn="l" defTabSz="7708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800" y="195263"/>
            <a:ext cx="7777163" cy="809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1133475"/>
            <a:ext cx="7777163" cy="3208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31800" y="4505325"/>
            <a:ext cx="2016125" cy="258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D1232-F24E-43CB-B6F2-C4DB6693145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52750" y="4505325"/>
            <a:ext cx="2735263" cy="258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192838" y="4505325"/>
            <a:ext cx="2016125" cy="258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33C4-84C8-4E79-B0F4-2A96B1BF11DB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" y="629"/>
            <a:ext cx="8640085" cy="48596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hyperlink" Target="http://www.edan.com.cn2020.*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hyperlink" Target="http://note.youdao.com/noteshare?id=8a1481ae4536c77b7d1cfd805bc6a6c3" TargetMode="Externa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3" Type="http://schemas.openxmlformats.org/officeDocument/2006/relationships/tags" Target="../tags/tag2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405" y="1243330"/>
            <a:ext cx="7524750" cy="25952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-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重点工作概述</a:t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20000"/>
          </a:bodyPr>
          <a:lstStyle/>
          <a:p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梯形图自动绘制，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TensorFlow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探索</a:t>
            </a:r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4540" y="1392555"/>
            <a:ext cx="4380865" cy="2914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" y="1290320"/>
            <a:ext cx="2079625" cy="31197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405" y="1243330"/>
            <a:ext cx="7524750" cy="25952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-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重点工作概述</a:t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20000"/>
          </a:bodyPr>
          <a:lstStyle/>
          <a:p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梯形图自动绘制，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TensorFlow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探索</a:t>
            </a:r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175" y="1583055"/>
            <a:ext cx="918845" cy="191643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4732020" y="2430145"/>
            <a:ext cx="86487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623945" y="1325880"/>
            <a:ext cx="139255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zh-CN" altLang="en-US" dirty="0">
                <a:sym typeface="+mn-ea"/>
              </a:rPr>
              <a:t>波形数据分割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81635" y="1443355"/>
            <a:ext cx="23596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找到</a:t>
            </a:r>
            <a:r>
              <a:rPr lang="en-US" altLang="zh-CN" sz="1400"/>
              <a:t>P QRS T U</a:t>
            </a:r>
            <a:r>
              <a:rPr lang="zh-CN" altLang="en-US" sz="1400"/>
              <a:t>波形起始点</a:t>
            </a:r>
            <a:endParaRPr lang="zh-CN" altLang="en-US"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096770"/>
            <a:ext cx="2451100" cy="67564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2952115" y="2430145"/>
            <a:ext cx="770890" cy="76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810250" y="1243330"/>
            <a:ext cx="2611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构建训练模型，训练神经网络</a:t>
            </a:r>
            <a:endParaRPr lang="zh-CN" altLang="en-US" sz="1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r="1176" b="10634"/>
          <a:stretch>
            <a:fillRect/>
          </a:stretch>
        </p:blipFill>
        <p:spPr>
          <a:xfrm>
            <a:off x="5596890" y="1750060"/>
            <a:ext cx="2827655" cy="190500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527050" y="4016375"/>
            <a:ext cx="86487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672590" y="3499485"/>
            <a:ext cx="1004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对应结果</a:t>
            </a:r>
            <a:endParaRPr lang="zh-CN" altLang="en-US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315" y="3838575"/>
            <a:ext cx="833120" cy="6718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677042" y="1144579"/>
            <a:ext cx="7429553" cy="2000263"/>
            <a:chOff x="4807990" y="1124345"/>
            <a:chExt cx="6407788" cy="2365042"/>
          </a:xfrm>
        </p:grpSpPr>
        <p:sp>
          <p:nvSpPr>
            <p:cNvPr id="23" name="矩形: 圆角 11"/>
            <p:cNvSpPr/>
            <p:nvPr/>
          </p:nvSpPr>
          <p:spPr>
            <a:xfrm>
              <a:off x="4807990" y="1124345"/>
              <a:ext cx="6295437" cy="121245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12"/>
            <p:cNvSpPr/>
            <p:nvPr/>
          </p:nvSpPr>
          <p:spPr>
            <a:xfrm>
              <a:off x="4945877" y="1254971"/>
              <a:ext cx="3908695" cy="9531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13"/>
            <p:cNvSpPr/>
            <p:nvPr/>
          </p:nvSpPr>
          <p:spPr>
            <a:xfrm>
              <a:off x="8992459" y="1254004"/>
              <a:ext cx="1951312" cy="9531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Search</a:t>
              </a:r>
              <a:endParaRPr lang="zh-CN" altLang="en-US" sz="4400" dirty="0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5100" y="1947155"/>
              <a:ext cx="1300678" cy="1542232"/>
            </a:xfrm>
            <a:prstGeom prst="rect">
              <a:avLst/>
            </a:prstGeom>
          </p:spPr>
        </p:pic>
      </p:grpSp>
      <p:sp>
        <p:nvSpPr>
          <p:cNvPr id="27" name="文本框 8"/>
          <p:cNvSpPr txBox="1"/>
          <p:nvPr/>
        </p:nvSpPr>
        <p:spPr>
          <a:xfrm>
            <a:off x="0" y="1358892"/>
            <a:ext cx="598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问题反馈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55905" y="1208405"/>
            <a:ext cx="5937250" cy="297942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实现自动绘制</a:t>
            </a:r>
            <a:r>
              <a:rPr lang="en-US" altLang="zh-CN" dirty="0"/>
              <a:t>T</a:t>
            </a:r>
            <a:r>
              <a:rPr lang="zh-CN" altLang="en-US" dirty="0"/>
              <a:t>型图</a:t>
            </a:r>
            <a:r>
              <a:rPr lang="zh-CN" altLang="en-US" dirty="0"/>
              <a:t>问题反馈：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用作训练的机器性能（带</a:t>
            </a:r>
            <a:r>
              <a:rPr lang="en-US" altLang="zh-CN" dirty="0"/>
              <a:t>GPU</a:t>
            </a:r>
            <a:r>
              <a:rPr lang="zh-CN" altLang="en-US" dirty="0"/>
              <a:t>，</a:t>
            </a:r>
            <a:r>
              <a:rPr lang="zh-CN" altLang="en-US" sz="1000" dirty="0"/>
              <a:t>版本在</a:t>
            </a:r>
            <a:r>
              <a:rPr lang="en-US" altLang="zh-CN" sz="1000" dirty="0"/>
              <a:t>1060</a:t>
            </a:r>
            <a:r>
              <a:rPr lang="zh-CN" altLang="en-US" sz="1000" dirty="0"/>
              <a:t>以上</a:t>
            </a:r>
            <a:r>
              <a:rPr lang="zh-CN" altLang="en-US" sz="1600" dirty="0"/>
              <a:t>）</a:t>
            </a:r>
            <a:endParaRPr lang="zh-CN" altLang="en-US" sz="1000" dirty="0"/>
          </a:p>
          <a:p>
            <a:r>
              <a:rPr lang="en-US" altLang="zh-CN" dirty="0"/>
              <a:t>2.</a:t>
            </a:r>
            <a:r>
              <a:rPr lang="zh-CN" altLang="en-US" dirty="0"/>
              <a:t>寻找</a:t>
            </a:r>
            <a:r>
              <a:rPr lang="en-US" altLang="zh-CN" dirty="0"/>
              <a:t>P QRS T U</a:t>
            </a:r>
            <a:r>
              <a:rPr lang="zh-CN" altLang="en-US" dirty="0"/>
              <a:t>波形的起始点位置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足量的训练数据，控制最小二乘拟合的计算</a:t>
            </a:r>
            <a:r>
              <a:rPr lang="zh-CN" altLang="en-US" dirty="0"/>
              <a:t>损失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重点工作问题反馈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77042" y="1144579"/>
            <a:ext cx="7429553" cy="2000263"/>
            <a:chOff x="4807990" y="1124345"/>
            <a:chExt cx="6407788" cy="2365042"/>
          </a:xfrm>
        </p:grpSpPr>
        <p:sp>
          <p:nvSpPr>
            <p:cNvPr id="34" name="矩形: 圆角 11"/>
            <p:cNvSpPr/>
            <p:nvPr/>
          </p:nvSpPr>
          <p:spPr>
            <a:xfrm>
              <a:off x="4807990" y="1124345"/>
              <a:ext cx="6295437" cy="121245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: 圆角 12"/>
            <p:cNvSpPr/>
            <p:nvPr/>
          </p:nvSpPr>
          <p:spPr>
            <a:xfrm>
              <a:off x="4945877" y="1254971"/>
              <a:ext cx="3908695" cy="9531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13"/>
            <p:cNvSpPr/>
            <p:nvPr/>
          </p:nvSpPr>
          <p:spPr>
            <a:xfrm>
              <a:off x="8992459" y="1254004"/>
              <a:ext cx="1951312" cy="9531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Search</a:t>
              </a:r>
              <a:endParaRPr lang="zh-CN" altLang="en-US" sz="4400" dirty="0"/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5100" y="1947155"/>
              <a:ext cx="1300678" cy="1542232"/>
            </a:xfrm>
            <a:prstGeom prst="rect">
              <a:avLst/>
            </a:prstGeom>
          </p:spPr>
        </p:pic>
      </p:grpSp>
      <p:sp>
        <p:nvSpPr>
          <p:cNvPr id="38" name="文本框 8"/>
          <p:cNvSpPr txBox="1"/>
          <p:nvPr/>
        </p:nvSpPr>
        <p:spPr>
          <a:xfrm>
            <a:off x="-323089" y="1358892"/>
            <a:ext cx="598546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月工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作计划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55905" y="895350"/>
            <a:ext cx="7098665" cy="2572385"/>
          </a:xfrm>
        </p:spPr>
        <p:txBody>
          <a:bodyPr/>
          <a:p>
            <a:r>
              <a:rPr lang="zh-CN" altLang="en-US"/>
              <a:t>开始学习</a:t>
            </a:r>
            <a:r>
              <a:rPr lang="en-US" altLang="zh-CN"/>
              <a:t>html5</a:t>
            </a:r>
            <a:r>
              <a:rPr lang="zh-CN" altLang="en-US"/>
              <a:t>前端知识，</a:t>
            </a:r>
            <a:r>
              <a:rPr lang="en-US" altLang="zh-CN"/>
              <a:t>CSS,JavaScript</a:t>
            </a:r>
            <a:r>
              <a:rPr lang="zh-CN" altLang="en-US"/>
              <a:t>等</a:t>
            </a:r>
            <a:endParaRPr lang="zh-CN" altLang="en-US"/>
          </a:p>
          <a:p>
            <a:r>
              <a:rPr lang="zh-CN" altLang="en-US">
                <a:sym typeface="+mn-ea"/>
              </a:rPr>
              <a:t>熟悉现有PDF报告生成器的工作方式和对应代码，理解现有生成方式的缺陷，研究一种可行的解决方案</a:t>
            </a:r>
            <a:endParaRPr lang="zh-CN" altLang="en-US"/>
          </a:p>
          <a:p>
            <a:r>
              <a:rPr lang="zh-CN" altLang="en-US"/>
              <a:t>巩固编程四大件，数据结构和算法、计算机网络、操作系统、设计模式。</a:t>
            </a:r>
            <a:endParaRPr lang="zh-CN" altLang="en-US"/>
          </a:p>
          <a:p>
            <a:r>
              <a:rPr lang="zh-CN" altLang="en-US"/>
              <a:t>机器学习相关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1</a:t>
            </a:r>
            <a:r>
              <a:rPr altLang="en-US"/>
              <a:t>月工作计划</a:t>
            </a:r>
            <a:endParaRPr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6624320" y="4505325"/>
            <a:ext cx="2016125" cy="259080"/>
          </a:xfrm>
        </p:spPr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0"/>
          <p:cNvSpPr txBox="1">
            <a:spLocks noChangeArrowheads="1"/>
          </p:cNvSpPr>
          <p:nvPr/>
        </p:nvSpPr>
        <p:spPr bwMode="auto">
          <a:xfrm>
            <a:off x="4320381" y="3216280"/>
            <a:ext cx="2994102" cy="922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7148" tIns="38574" rIns="0" bIns="38574">
            <a:spAutoFit/>
          </a:bodyPr>
          <a:lstStyle/>
          <a:p>
            <a:pPr algn="r"/>
            <a:r>
              <a:rPr lang="zh-CN" altLang="en-US" sz="1000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深圳理邦智慧健康发展有限公司</a:t>
            </a:r>
            <a:endParaRPr lang="zh-CN" altLang="en-US" sz="10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邹思佳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000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www.edan.com.cn</a:t>
            </a:r>
            <a:endParaRPr lang="en-US" altLang="zh-CN" sz="10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2020.12.30</a:t>
            </a:r>
            <a:endParaRPr lang="zh-CN" altLang="en-US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462993" y="501636"/>
            <a:ext cx="5688632" cy="745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55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4400" dirty="0">
                <a:solidFill>
                  <a:srgbClr val="92D05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汇报完毕 诚请指导</a:t>
            </a:r>
            <a:endParaRPr lang="en-US" altLang="zh-CN" sz="4400" dirty="0">
              <a:solidFill>
                <a:srgbClr val="92D050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7043" y="1430330"/>
            <a:ext cx="3181443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 descr="E:\01 智慧健康\11 理邦智慧健康logo\智慧健康-Logo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918" y="1592533"/>
            <a:ext cx="2214579" cy="16761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0"/>
          <p:cNvSpPr txBox="1">
            <a:spLocks noChangeArrowheads="1"/>
          </p:cNvSpPr>
          <p:nvPr/>
        </p:nvSpPr>
        <p:spPr bwMode="auto">
          <a:xfrm>
            <a:off x="4500066" y="3790994"/>
            <a:ext cx="1629761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38574" rIns="0" bIns="3857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姓名 邹思佳</a:t>
            </a:r>
            <a:endParaRPr lang="en-US" altLang="zh-CN" sz="1000" b="1" dirty="0" smtClean="0"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1"/>
              </a:rPr>
              <a:t>www.edan.com.cn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2020.12.30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03" y="-212744"/>
            <a:ext cx="4731377" cy="2811226"/>
          </a:xfrm>
          <a:prstGeom prst="rect">
            <a:avLst/>
          </a:prstGeom>
        </p:spPr>
      </p:pic>
      <p:sp>
        <p:nvSpPr>
          <p:cNvPr id="40" name="圆角矩形 53"/>
          <p:cNvSpPr/>
          <p:nvPr/>
        </p:nvSpPr>
        <p:spPr>
          <a:xfrm>
            <a:off x="-28917" y="2598482"/>
            <a:ext cx="8640763" cy="642941"/>
          </a:xfrm>
          <a:prstGeom prst="rect">
            <a:avLst/>
          </a:prstGeom>
          <a:noFill/>
          <a:ln>
            <a:noFill/>
          </a:ln>
          <a:effectLst>
            <a:outerShdw blurRad="1524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2020-12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月份工作总结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43" name="文本框 28"/>
          <p:cNvSpPr txBox="1"/>
          <p:nvPr/>
        </p:nvSpPr>
        <p:spPr>
          <a:xfrm>
            <a:off x="2825075" y="3241376"/>
            <a:ext cx="578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1319985" y="430198"/>
            <a:ext cx="6143668" cy="1928826"/>
            <a:chOff x="4807990" y="1124345"/>
            <a:chExt cx="6407788" cy="2365042"/>
          </a:xfrm>
        </p:grpSpPr>
        <p:sp>
          <p:nvSpPr>
            <p:cNvPr id="29" name="矩形: 圆角 34"/>
            <p:cNvSpPr/>
            <p:nvPr/>
          </p:nvSpPr>
          <p:spPr>
            <a:xfrm>
              <a:off x="4807990" y="1124345"/>
              <a:ext cx="6295437" cy="121245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"/>
            <p:cNvSpPr/>
            <p:nvPr/>
          </p:nvSpPr>
          <p:spPr>
            <a:xfrm>
              <a:off x="4945877" y="1254971"/>
              <a:ext cx="3908695" cy="9531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5"/>
            <p:cNvSpPr/>
            <p:nvPr/>
          </p:nvSpPr>
          <p:spPr>
            <a:xfrm>
              <a:off x="8992459" y="1254004"/>
              <a:ext cx="1951312" cy="953135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Search</a:t>
              </a:r>
              <a:endParaRPr lang="zh-CN" altLang="en-US" sz="4400" dirty="0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5100" y="1947155"/>
              <a:ext cx="1300678" cy="1542232"/>
            </a:xfrm>
            <a:prstGeom prst="rect">
              <a:avLst/>
            </a:prstGeom>
          </p:spPr>
        </p:pic>
      </p:grpSp>
      <p:sp>
        <p:nvSpPr>
          <p:cNvPr id="36" name="文本框 3"/>
          <p:cNvSpPr txBox="1"/>
          <p:nvPr/>
        </p:nvSpPr>
        <p:spPr>
          <a:xfrm>
            <a:off x="2320117" y="573074"/>
            <a:ext cx="2156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  录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íślíḋè-Straight Connector 2"/>
          <p:cNvCxnSpPr/>
          <p:nvPr/>
        </p:nvCxnSpPr>
        <p:spPr>
          <a:xfrm rot="10800000">
            <a:off x="1" y="2945051"/>
            <a:ext cx="8640763" cy="1588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335393" y="2587862"/>
            <a:ext cx="1418046" cy="1336919"/>
            <a:chOff x="6113962" y="1554201"/>
            <a:chExt cx="1331789" cy="1255592"/>
          </a:xfrm>
        </p:grpSpPr>
        <p:grpSp>
          <p:nvGrpSpPr>
            <p:cNvPr id="45" name="组合 72"/>
            <p:cNvGrpSpPr/>
            <p:nvPr/>
          </p:nvGrpSpPr>
          <p:grpSpPr>
            <a:xfrm>
              <a:off x="6265673" y="1554201"/>
              <a:ext cx="648072" cy="648072"/>
              <a:chOff x="6559351" y="2249137"/>
              <a:chExt cx="648072" cy="648072"/>
            </a:xfrm>
          </p:grpSpPr>
          <p:sp>
            <p:nvSpPr>
              <p:cNvPr id="49" name="íślíḋè-Oval 32"/>
              <p:cNvSpPr/>
              <p:nvPr/>
            </p:nvSpPr>
            <p:spPr>
              <a:xfrm>
                <a:off x="6559351" y="2249137"/>
                <a:ext cx="648072" cy="648072"/>
              </a:xfrm>
              <a:prstGeom prst="ellipse">
                <a:avLst/>
              </a:prstGeom>
              <a:solidFill>
                <a:srgbClr val="92D0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íślíḋè-AutoShape 75"/>
              <p:cNvSpPr/>
              <p:nvPr/>
            </p:nvSpPr>
            <p:spPr bwMode="auto">
              <a:xfrm>
                <a:off x="6693241" y="2390028"/>
                <a:ext cx="380293" cy="366291"/>
              </a:xfrm>
              <a:custGeom>
                <a:avLst/>
                <a:gdLst>
                  <a:gd name="connsiteX0" fmla="*/ 0 w 582235"/>
                  <a:gd name="connsiteY0" fmla="*/ 404481 h 606722"/>
                  <a:gd name="connsiteX1" fmla="*/ 101261 w 582235"/>
                  <a:gd name="connsiteY1" fmla="*/ 404481 h 606722"/>
                  <a:gd name="connsiteX2" fmla="*/ 101261 w 582235"/>
                  <a:gd name="connsiteY2" fmla="*/ 606722 h 606722"/>
                  <a:gd name="connsiteX3" fmla="*/ 0 w 582235"/>
                  <a:gd name="connsiteY3" fmla="*/ 606722 h 606722"/>
                  <a:gd name="connsiteX4" fmla="*/ 151927 w 582235"/>
                  <a:gd name="connsiteY4" fmla="*/ 328623 h 606722"/>
                  <a:gd name="connsiteX5" fmla="*/ 253188 w 582235"/>
                  <a:gd name="connsiteY5" fmla="*/ 328623 h 606722"/>
                  <a:gd name="connsiteX6" fmla="*/ 253188 w 582235"/>
                  <a:gd name="connsiteY6" fmla="*/ 606722 h 606722"/>
                  <a:gd name="connsiteX7" fmla="*/ 151927 w 582235"/>
                  <a:gd name="connsiteY7" fmla="*/ 606722 h 606722"/>
                  <a:gd name="connsiteX8" fmla="*/ 303855 w 582235"/>
                  <a:gd name="connsiteY8" fmla="*/ 252766 h 606722"/>
                  <a:gd name="connsiteX9" fmla="*/ 405046 w 582235"/>
                  <a:gd name="connsiteY9" fmla="*/ 252766 h 606722"/>
                  <a:gd name="connsiteX10" fmla="*/ 405046 w 582235"/>
                  <a:gd name="connsiteY10" fmla="*/ 606722 h 606722"/>
                  <a:gd name="connsiteX11" fmla="*/ 303855 w 582235"/>
                  <a:gd name="connsiteY11" fmla="*/ 606722 h 606722"/>
                  <a:gd name="connsiteX12" fmla="*/ 455711 w 582235"/>
                  <a:gd name="connsiteY12" fmla="*/ 202241 h 606722"/>
                  <a:gd name="connsiteX13" fmla="*/ 556972 w 582235"/>
                  <a:gd name="connsiteY13" fmla="*/ 202241 h 606722"/>
                  <a:gd name="connsiteX14" fmla="*/ 556972 w 582235"/>
                  <a:gd name="connsiteY14" fmla="*/ 606722 h 606722"/>
                  <a:gd name="connsiteX15" fmla="*/ 455711 w 582235"/>
                  <a:gd name="connsiteY15" fmla="*/ 606722 h 606722"/>
                  <a:gd name="connsiteX16" fmla="*/ 455697 w 582235"/>
                  <a:gd name="connsiteY16" fmla="*/ 0 h 606722"/>
                  <a:gd name="connsiteX17" fmla="*/ 556785 w 582235"/>
                  <a:gd name="connsiteY17" fmla="*/ 0 h 606722"/>
                  <a:gd name="connsiteX18" fmla="*/ 556874 w 582235"/>
                  <a:gd name="connsiteY18" fmla="*/ 0 h 606722"/>
                  <a:gd name="connsiteX19" fmla="*/ 556963 w 582235"/>
                  <a:gd name="connsiteY19" fmla="*/ 0 h 606722"/>
                  <a:gd name="connsiteX20" fmla="*/ 557675 w 582235"/>
                  <a:gd name="connsiteY20" fmla="*/ 0 h 606722"/>
                  <a:gd name="connsiteX21" fmla="*/ 559366 w 582235"/>
                  <a:gd name="connsiteY21" fmla="*/ 89 h 606722"/>
                  <a:gd name="connsiteX22" fmla="*/ 560611 w 582235"/>
                  <a:gd name="connsiteY22" fmla="*/ 267 h 606722"/>
                  <a:gd name="connsiteX23" fmla="*/ 561857 w 582235"/>
                  <a:gd name="connsiteY23" fmla="*/ 444 h 606722"/>
                  <a:gd name="connsiteX24" fmla="*/ 563192 w 582235"/>
                  <a:gd name="connsiteY24" fmla="*/ 800 h 606722"/>
                  <a:gd name="connsiteX25" fmla="*/ 564171 w 582235"/>
                  <a:gd name="connsiteY25" fmla="*/ 1067 h 606722"/>
                  <a:gd name="connsiteX26" fmla="*/ 565506 w 582235"/>
                  <a:gd name="connsiteY26" fmla="*/ 1511 h 606722"/>
                  <a:gd name="connsiteX27" fmla="*/ 566574 w 582235"/>
                  <a:gd name="connsiteY27" fmla="*/ 1867 h 606722"/>
                  <a:gd name="connsiteX28" fmla="*/ 567730 w 582235"/>
                  <a:gd name="connsiteY28" fmla="*/ 2400 h 606722"/>
                  <a:gd name="connsiteX29" fmla="*/ 568798 w 582235"/>
                  <a:gd name="connsiteY29" fmla="*/ 2933 h 606722"/>
                  <a:gd name="connsiteX30" fmla="*/ 569777 w 582235"/>
                  <a:gd name="connsiteY30" fmla="*/ 3467 h 606722"/>
                  <a:gd name="connsiteX31" fmla="*/ 570934 w 582235"/>
                  <a:gd name="connsiteY31" fmla="*/ 4178 h 606722"/>
                  <a:gd name="connsiteX32" fmla="*/ 571824 w 582235"/>
                  <a:gd name="connsiteY32" fmla="*/ 4800 h 606722"/>
                  <a:gd name="connsiteX33" fmla="*/ 572891 w 582235"/>
                  <a:gd name="connsiteY33" fmla="*/ 5689 h 606722"/>
                  <a:gd name="connsiteX34" fmla="*/ 573781 w 582235"/>
                  <a:gd name="connsiteY34" fmla="*/ 6489 h 606722"/>
                  <a:gd name="connsiteX35" fmla="*/ 574760 w 582235"/>
                  <a:gd name="connsiteY35" fmla="*/ 7289 h 606722"/>
                  <a:gd name="connsiteX36" fmla="*/ 575917 w 582235"/>
                  <a:gd name="connsiteY36" fmla="*/ 8533 h 606722"/>
                  <a:gd name="connsiteX37" fmla="*/ 576451 w 582235"/>
                  <a:gd name="connsiteY37" fmla="*/ 9066 h 606722"/>
                  <a:gd name="connsiteX38" fmla="*/ 576451 w 582235"/>
                  <a:gd name="connsiteY38" fmla="*/ 9155 h 606722"/>
                  <a:gd name="connsiteX39" fmla="*/ 577964 w 582235"/>
                  <a:gd name="connsiteY39" fmla="*/ 11200 h 606722"/>
                  <a:gd name="connsiteX40" fmla="*/ 578053 w 582235"/>
                  <a:gd name="connsiteY40" fmla="*/ 11289 h 606722"/>
                  <a:gd name="connsiteX41" fmla="*/ 579209 w 582235"/>
                  <a:gd name="connsiteY41" fmla="*/ 13244 h 606722"/>
                  <a:gd name="connsiteX42" fmla="*/ 579743 w 582235"/>
                  <a:gd name="connsiteY42" fmla="*/ 14222 h 606722"/>
                  <a:gd name="connsiteX43" fmla="*/ 580277 w 582235"/>
                  <a:gd name="connsiteY43" fmla="*/ 15555 h 606722"/>
                  <a:gd name="connsiteX44" fmla="*/ 580722 w 582235"/>
                  <a:gd name="connsiteY44" fmla="*/ 16711 h 606722"/>
                  <a:gd name="connsiteX45" fmla="*/ 581167 w 582235"/>
                  <a:gd name="connsiteY45" fmla="*/ 17866 h 606722"/>
                  <a:gd name="connsiteX46" fmla="*/ 581523 w 582235"/>
                  <a:gd name="connsiteY46" fmla="*/ 19199 h 606722"/>
                  <a:gd name="connsiteX47" fmla="*/ 581790 w 582235"/>
                  <a:gd name="connsiteY47" fmla="*/ 20266 h 606722"/>
                  <a:gd name="connsiteX48" fmla="*/ 582146 w 582235"/>
                  <a:gd name="connsiteY48" fmla="*/ 22488 h 606722"/>
                  <a:gd name="connsiteX49" fmla="*/ 582146 w 582235"/>
                  <a:gd name="connsiteY49" fmla="*/ 22666 h 606722"/>
                  <a:gd name="connsiteX50" fmla="*/ 582235 w 582235"/>
                  <a:gd name="connsiteY50" fmla="*/ 25244 h 606722"/>
                  <a:gd name="connsiteX51" fmla="*/ 582235 w 582235"/>
                  <a:gd name="connsiteY51" fmla="*/ 126396 h 606722"/>
                  <a:gd name="connsiteX52" fmla="*/ 556963 w 582235"/>
                  <a:gd name="connsiteY52" fmla="*/ 151728 h 606722"/>
                  <a:gd name="connsiteX53" fmla="*/ 531691 w 582235"/>
                  <a:gd name="connsiteY53" fmla="*/ 126396 h 606722"/>
                  <a:gd name="connsiteX54" fmla="*/ 531691 w 582235"/>
                  <a:gd name="connsiteY54" fmla="*/ 79286 h 606722"/>
                  <a:gd name="connsiteX55" fmla="*/ 421260 w 582235"/>
                  <a:gd name="connsiteY55" fmla="*/ 171106 h 606722"/>
                  <a:gd name="connsiteX56" fmla="*/ 385666 w 582235"/>
                  <a:gd name="connsiteY56" fmla="*/ 167906 h 606722"/>
                  <a:gd name="connsiteX57" fmla="*/ 388869 w 582235"/>
                  <a:gd name="connsiteY57" fmla="*/ 132262 h 606722"/>
                  <a:gd name="connsiteX58" fmla="*/ 487020 w 582235"/>
                  <a:gd name="connsiteY58" fmla="*/ 50576 h 606722"/>
                  <a:gd name="connsiteX59" fmla="*/ 455697 w 582235"/>
                  <a:gd name="connsiteY59" fmla="*/ 50576 h 606722"/>
                  <a:gd name="connsiteX60" fmla="*/ 430425 w 582235"/>
                  <a:gd name="connsiteY60" fmla="*/ 25244 h 606722"/>
                  <a:gd name="connsiteX61" fmla="*/ 455697 w 582235"/>
                  <a:gd name="connsiteY6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82235" h="606722">
                    <a:moveTo>
                      <a:pt x="0" y="404481"/>
                    </a:moveTo>
                    <a:lnTo>
                      <a:pt x="101261" y="404481"/>
                    </a:lnTo>
                    <a:lnTo>
                      <a:pt x="101261" y="606722"/>
                    </a:lnTo>
                    <a:lnTo>
                      <a:pt x="0" y="606722"/>
                    </a:lnTo>
                    <a:close/>
                    <a:moveTo>
                      <a:pt x="151927" y="328623"/>
                    </a:moveTo>
                    <a:lnTo>
                      <a:pt x="253188" y="328623"/>
                    </a:lnTo>
                    <a:lnTo>
                      <a:pt x="253188" y="606722"/>
                    </a:lnTo>
                    <a:lnTo>
                      <a:pt x="151927" y="606722"/>
                    </a:lnTo>
                    <a:close/>
                    <a:moveTo>
                      <a:pt x="303855" y="252766"/>
                    </a:moveTo>
                    <a:lnTo>
                      <a:pt x="405046" y="252766"/>
                    </a:lnTo>
                    <a:lnTo>
                      <a:pt x="405046" y="606722"/>
                    </a:lnTo>
                    <a:lnTo>
                      <a:pt x="303855" y="606722"/>
                    </a:lnTo>
                    <a:close/>
                    <a:moveTo>
                      <a:pt x="455711" y="202241"/>
                    </a:moveTo>
                    <a:lnTo>
                      <a:pt x="556972" y="202241"/>
                    </a:lnTo>
                    <a:lnTo>
                      <a:pt x="556972" y="606722"/>
                    </a:lnTo>
                    <a:lnTo>
                      <a:pt x="455711" y="606722"/>
                    </a:lnTo>
                    <a:close/>
                    <a:moveTo>
                      <a:pt x="455697" y="0"/>
                    </a:moveTo>
                    <a:lnTo>
                      <a:pt x="556785" y="0"/>
                    </a:lnTo>
                    <a:lnTo>
                      <a:pt x="556874" y="0"/>
                    </a:lnTo>
                    <a:lnTo>
                      <a:pt x="556963" y="0"/>
                    </a:lnTo>
                    <a:cubicBezTo>
                      <a:pt x="557230" y="0"/>
                      <a:pt x="557408" y="0"/>
                      <a:pt x="557675" y="0"/>
                    </a:cubicBezTo>
                    <a:cubicBezTo>
                      <a:pt x="558298" y="89"/>
                      <a:pt x="558832" y="89"/>
                      <a:pt x="559366" y="89"/>
                    </a:cubicBezTo>
                    <a:cubicBezTo>
                      <a:pt x="559811" y="178"/>
                      <a:pt x="560256" y="267"/>
                      <a:pt x="560611" y="267"/>
                    </a:cubicBezTo>
                    <a:cubicBezTo>
                      <a:pt x="561056" y="356"/>
                      <a:pt x="561412" y="444"/>
                      <a:pt x="561857" y="444"/>
                    </a:cubicBezTo>
                    <a:cubicBezTo>
                      <a:pt x="562302" y="533"/>
                      <a:pt x="562747" y="711"/>
                      <a:pt x="563192" y="800"/>
                    </a:cubicBezTo>
                    <a:cubicBezTo>
                      <a:pt x="563548" y="889"/>
                      <a:pt x="563904" y="978"/>
                      <a:pt x="564171" y="1067"/>
                    </a:cubicBezTo>
                    <a:cubicBezTo>
                      <a:pt x="564616" y="1156"/>
                      <a:pt x="565061" y="1333"/>
                      <a:pt x="565506" y="1511"/>
                    </a:cubicBezTo>
                    <a:cubicBezTo>
                      <a:pt x="565862" y="1600"/>
                      <a:pt x="566218" y="1778"/>
                      <a:pt x="566574" y="1867"/>
                    </a:cubicBezTo>
                    <a:cubicBezTo>
                      <a:pt x="566929" y="2044"/>
                      <a:pt x="567285" y="2222"/>
                      <a:pt x="567730" y="2400"/>
                    </a:cubicBezTo>
                    <a:cubicBezTo>
                      <a:pt x="568086" y="2578"/>
                      <a:pt x="568442" y="2755"/>
                      <a:pt x="568798" y="2933"/>
                    </a:cubicBezTo>
                    <a:cubicBezTo>
                      <a:pt x="569154" y="3111"/>
                      <a:pt x="569421" y="3289"/>
                      <a:pt x="569777" y="3467"/>
                    </a:cubicBezTo>
                    <a:cubicBezTo>
                      <a:pt x="570133" y="3733"/>
                      <a:pt x="570578" y="4000"/>
                      <a:pt x="570934" y="4178"/>
                    </a:cubicBezTo>
                    <a:cubicBezTo>
                      <a:pt x="571201" y="4444"/>
                      <a:pt x="571557" y="4622"/>
                      <a:pt x="571824" y="4800"/>
                    </a:cubicBezTo>
                    <a:cubicBezTo>
                      <a:pt x="572180" y="5155"/>
                      <a:pt x="572536" y="5422"/>
                      <a:pt x="572891" y="5689"/>
                    </a:cubicBezTo>
                    <a:cubicBezTo>
                      <a:pt x="573247" y="5955"/>
                      <a:pt x="573514" y="6222"/>
                      <a:pt x="573781" y="6489"/>
                    </a:cubicBezTo>
                    <a:cubicBezTo>
                      <a:pt x="574137" y="6755"/>
                      <a:pt x="574493" y="7022"/>
                      <a:pt x="574760" y="7289"/>
                    </a:cubicBezTo>
                    <a:cubicBezTo>
                      <a:pt x="575205" y="7733"/>
                      <a:pt x="575561" y="8178"/>
                      <a:pt x="575917" y="8533"/>
                    </a:cubicBezTo>
                    <a:cubicBezTo>
                      <a:pt x="576095" y="8711"/>
                      <a:pt x="576273" y="8889"/>
                      <a:pt x="576451" y="9066"/>
                    </a:cubicBezTo>
                    <a:cubicBezTo>
                      <a:pt x="576451" y="9155"/>
                      <a:pt x="576451" y="9155"/>
                      <a:pt x="576451" y="9155"/>
                    </a:cubicBezTo>
                    <a:cubicBezTo>
                      <a:pt x="576985" y="9777"/>
                      <a:pt x="577519" y="10489"/>
                      <a:pt x="577964" y="11200"/>
                    </a:cubicBezTo>
                    <a:cubicBezTo>
                      <a:pt x="577964" y="11200"/>
                      <a:pt x="578053" y="11289"/>
                      <a:pt x="578053" y="11289"/>
                    </a:cubicBezTo>
                    <a:cubicBezTo>
                      <a:pt x="578498" y="12000"/>
                      <a:pt x="578854" y="12622"/>
                      <a:pt x="579209" y="13244"/>
                    </a:cubicBezTo>
                    <a:cubicBezTo>
                      <a:pt x="579387" y="13600"/>
                      <a:pt x="579565" y="13955"/>
                      <a:pt x="579743" y="14222"/>
                    </a:cubicBezTo>
                    <a:cubicBezTo>
                      <a:pt x="579921" y="14666"/>
                      <a:pt x="580099" y="15111"/>
                      <a:pt x="580277" y="15555"/>
                    </a:cubicBezTo>
                    <a:cubicBezTo>
                      <a:pt x="580455" y="15911"/>
                      <a:pt x="580633" y="16266"/>
                      <a:pt x="580722" y="16711"/>
                    </a:cubicBezTo>
                    <a:cubicBezTo>
                      <a:pt x="580900" y="17066"/>
                      <a:pt x="581078" y="17422"/>
                      <a:pt x="581167" y="17866"/>
                    </a:cubicBezTo>
                    <a:cubicBezTo>
                      <a:pt x="581256" y="18311"/>
                      <a:pt x="581434" y="18755"/>
                      <a:pt x="581523" y="19199"/>
                    </a:cubicBezTo>
                    <a:cubicBezTo>
                      <a:pt x="581612" y="19555"/>
                      <a:pt x="581701" y="19910"/>
                      <a:pt x="581790" y="20266"/>
                    </a:cubicBezTo>
                    <a:cubicBezTo>
                      <a:pt x="581879" y="20977"/>
                      <a:pt x="582057" y="21777"/>
                      <a:pt x="582146" y="22488"/>
                    </a:cubicBezTo>
                    <a:cubicBezTo>
                      <a:pt x="582146" y="22577"/>
                      <a:pt x="582146" y="22666"/>
                      <a:pt x="582146" y="22666"/>
                    </a:cubicBezTo>
                    <a:cubicBezTo>
                      <a:pt x="582235" y="23555"/>
                      <a:pt x="582235" y="24355"/>
                      <a:pt x="582235" y="25244"/>
                    </a:cubicBezTo>
                    <a:lnTo>
                      <a:pt x="582235" y="126396"/>
                    </a:lnTo>
                    <a:cubicBezTo>
                      <a:pt x="582235" y="140351"/>
                      <a:pt x="570934" y="151728"/>
                      <a:pt x="556963" y="151728"/>
                    </a:cubicBezTo>
                    <a:cubicBezTo>
                      <a:pt x="542992" y="151728"/>
                      <a:pt x="531691" y="140351"/>
                      <a:pt x="531691" y="126396"/>
                    </a:cubicBezTo>
                    <a:lnTo>
                      <a:pt x="531691" y="79286"/>
                    </a:lnTo>
                    <a:lnTo>
                      <a:pt x="421260" y="171106"/>
                    </a:lnTo>
                    <a:cubicBezTo>
                      <a:pt x="410582" y="180083"/>
                      <a:pt x="394564" y="178572"/>
                      <a:pt x="385666" y="167906"/>
                    </a:cubicBezTo>
                    <a:cubicBezTo>
                      <a:pt x="376678" y="157150"/>
                      <a:pt x="378191" y="141240"/>
                      <a:pt x="388869" y="132262"/>
                    </a:cubicBezTo>
                    <a:lnTo>
                      <a:pt x="487020" y="50576"/>
                    </a:lnTo>
                    <a:lnTo>
                      <a:pt x="455697" y="50576"/>
                    </a:lnTo>
                    <a:cubicBezTo>
                      <a:pt x="441727" y="50576"/>
                      <a:pt x="430425" y="39288"/>
                      <a:pt x="430425" y="25244"/>
                    </a:cubicBezTo>
                    <a:cubicBezTo>
                      <a:pt x="430425" y="11289"/>
                      <a:pt x="441727" y="0"/>
                      <a:pt x="4556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íślíḋè-Rectangle 31"/>
            <p:cNvSpPr/>
            <p:nvPr/>
          </p:nvSpPr>
          <p:spPr>
            <a:xfrm>
              <a:off x="6113962" y="2279323"/>
              <a:ext cx="1331789" cy="530470"/>
            </a:xfrm>
            <a:prstGeom prst="rect">
              <a:avLst/>
            </a:prstGeom>
          </p:spPr>
          <p:txBody>
            <a:bodyPr wrap="none" lIns="90000" tIns="46800" rIns="90000" bIns="46800" anchor="b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spcBef>
                  <a:spcPct val="0"/>
                </a:spcBef>
                <a:defRPr/>
              </a:pPr>
              <a:r>
                <a:rPr lang="en-US" altLang="zh-CN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月工</a:t>
              </a:r>
              <a:r>
                <a:rPr lang="zh-CN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作概述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327869" y="2600560"/>
            <a:ext cx="1418047" cy="1342353"/>
            <a:chOff x="5960451" y="2763698"/>
            <a:chExt cx="1331791" cy="1260771"/>
          </a:xfrm>
        </p:grpSpPr>
        <p:grpSp>
          <p:nvGrpSpPr>
            <p:cNvPr id="52" name="组合 79"/>
            <p:cNvGrpSpPr/>
            <p:nvPr/>
          </p:nvGrpSpPr>
          <p:grpSpPr>
            <a:xfrm>
              <a:off x="6265673" y="2763698"/>
              <a:ext cx="648072" cy="648072"/>
              <a:chOff x="5675954" y="2249137"/>
              <a:chExt cx="648072" cy="648072"/>
            </a:xfrm>
          </p:grpSpPr>
          <p:sp>
            <p:nvSpPr>
              <p:cNvPr id="56" name="íślíḋè-Oval 26"/>
              <p:cNvSpPr/>
              <p:nvPr/>
            </p:nvSpPr>
            <p:spPr>
              <a:xfrm>
                <a:off x="5675954" y="2249137"/>
                <a:ext cx="648072" cy="648072"/>
              </a:xfrm>
              <a:prstGeom prst="ellipse">
                <a:avLst/>
              </a:prstGeom>
              <a:solidFill>
                <a:srgbClr val="92D0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íślíḋè-Freeform 428"/>
              <p:cNvSpPr/>
              <p:nvPr/>
            </p:nvSpPr>
            <p:spPr bwMode="auto">
              <a:xfrm>
                <a:off x="5809844" y="2390028"/>
                <a:ext cx="380293" cy="36629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" name="íślíḋè-Rectangle 25"/>
            <p:cNvSpPr/>
            <p:nvPr/>
          </p:nvSpPr>
          <p:spPr>
            <a:xfrm>
              <a:off x="5960451" y="3493969"/>
              <a:ext cx="1331791" cy="530500"/>
            </a:xfrm>
            <a:prstGeom prst="rect">
              <a:avLst/>
            </a:prstGeom>
          </p:spPr>
          <p:txBody>
            <a:bodyPr wrap="none" lIns="90000" tIns="46800" rIns="90000" bIns="46800" anchor="b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spcBef>
                  <a:spcPct val="0"/>
                </a:spcBef>
                <a:defRPr/>
              </a:pPr>
              <a:r>
                <a:rPr lang="zh-CN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问题反馈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493835" y="2587860"/>
            <a:ext cx="1418046" cy="1374480"/>
            <a:chOff x="5689850" y="5182692"/>
            <a:chExt cx="1331790" cy="1290689"/>
          </a:xfrm>
        </p:grpSpPr>
        <p:grpSp>
          <p:nvGrpSpPr>
            <p:cNvPr id="66" name="组合 93"/>
            <p:cNvGrpSpPr/>
            <p:nvPr/>
          </p:nvGrpSpPr>
          <p:grpSpPr>
            <a:xfrm>
              <a:off x="6265673" y="5182692"/>
              <a:ext cx="648072" cy="648072"/>
              <a:chOff x="3909160" y="2249137"/>
              <a:chExt cx="648072" cy="648072"/>
            </a:xfrm>
          </p:grpSpPr>
          <p:sp>
            <p:nvSpPr>
              <p:cNvPr id="70" name="íślíḋè-Oval 14"/>
              <p:cNvSpPr/>
              <p:nvPr/>
            </p:nvSpPr>
            <p:spPr>
              <a:xfrm>
                <a:off x="3909160" y="2249137"/>
                <a:ext cx="648072" cy="648072"/>
              </a:xfrm>
              <a:prstGeom prst="ellipse">
                <a:avLst/>
              </a:prstGeom>
              <a:solidFill>
                <a:srgbClr val="92D0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íślíḋè-university7"/>
              <p:cNvSpPr/>
              <p:nvPr/>
            </p:nvSpPr>
            <p:spPr bwMode="auto">
              <a:xfrm>
                <a:off x="4043050" y="2362770"/>
                <a:ext cx="380293" cy="36629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íślíḋè-Rectangle 13"/>
            <p:cNvSpPr/>
            <p:nvPr/>
          </p:nvSpPr>
          <p:spPr>
            <a:xfrm>
              <a:off x="5689850" y="6041134"/>
              <a:ext cx="1331790" cy="432247"/>
            </a:xfrm>
            <a:prstGeom prst="rect">
              <a:avLst/>
            </a:prstGeom>
          </p:spPr>
          <p:txBody>
            <a:bodyPr wrap="none" lIns="90000" tIns="46800" rIns="90000" bIns="46800" anchor="b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3765">
                <a:spcBef>
                  <a:spcPct val="0"/>
                </a:spcBef>
                <a:defRPr/>
              </a:pPr>
              <a:r>
                <a:rPr lang="en-US" altLang="zh-CN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月份</a:t>
              </a:r>
              <a:r>
                <a:rPr lang="zh-CN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工作计划</a:t>
              </a:r>
              <a:endPara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77042" y="1216017"/>
            <a:ext cx="7429553" cy="2000263"/>
            <a:chOff x="4807990" y="1124345"/>
            <a:chExt cx="6407788" cy="2365042"/>
          </a:xfrm>
        </p:grpSpPr>
        <p:sp>
          <p:nvSpPr>
            <p:cNvPr id="26" name="矩形: 圆角 11"/>
            <p:cNvSpPr/>
            <p:nvPr/>
          </p:nvSpPr>
          <p:spPr>
            <a:xfrm>
              <a:off x="4807990" y="1124345"/>
              <a:ext cx="6295437" cy="121245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: 圆角 12"/>
            <p:cNvSpPr/>
            <p:nvPr/>
          </p:nvSpPr>
          <p:spPr>
            <a:xfrm>
              <a:off x="4945877" y="1254971"/>
              <a:ext cx="3908695" cy="9531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3"/>
            <p:cNvSpPr/>
            <p:nvPr/>
          </p:nvSpPr>
          <p:spPr>
            <a:xfrm>
              <a:off x="8992459" y="1254004"/>
              <a:ext cx="1951312" cy="953135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/>
                <a:t>Search</a:t>
              </a:r>
              <a:endParaRPr lang="zh-CN" altLang="en-US" sz="4400" dirty="0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5100" y="1947155"/>
              <a:ext cx="1300678" cy="1542232"/>
            </a:xfrm>
            <a:prstGeom prst="rect">
              <a:avLst/>
            </a:prstGeom>
          </p:spPr>
        </p:pic>
      </p:grpSp>
      <p:sp>
        <p:nvSpPr>
          <p:cNvPr id="31" name="文本框 8"/>
          <p:cNvSpPr txBox="1"/>
          <p:nvPr/>
        </p:nvSpPr>
        <p:spPr>
          <a:xfrm>
            <a:off x="0" y="1358892"/>
            <a:ext cx="5985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95782" y="1297052"/>
            <a:ext cx="5937176" cy="2374438"/>
          </a:xfrm>
        </p:spPr>
        <p:txBody>
          <a:bodyPr/>
          <a:lstStyle/>
          <a:p>
            <a:pPr marL="0" indent="0">
              <a:lnSpc>
                <a:spcPct val="180000"/>
              </a:lnSpc>
              <a:buNone/>
            </a:pPr>
            <a:r>
              <a:rPr lang="en-US" altLang="zh-CN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1.</a:t>
            </a:r>
            <a:r>
              <a:rPr lang="zh-CN" altLang="en-US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用户</a:t>
            </a:r>
            <a:r>
              <a:rPr lang="zh-CN" altLang="en-US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需求</a:t>
            </a:r>
            <a:endParaRPr lang="en-US" altLang="zh-CN" b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2.</a:t>
            </a:r>
            <a:r>
              <a:rPr lang="zh-CN" altLang="en-US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新增</a:t>
            </a:r>
            <a:r>
              <a:rPr lang="zh-CN" altLang="en-US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功能 </a:t>
            </a:r>
            <a:endParaRPr lang="zh-CN" altLang="en-US" b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3.</a:t>
            </a:r>
            <a:r>
              <a:rPr lang="zh-CN" altLang="en-US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视频</a:t>
            </a:r>
            <a:r>
              <a:rPr lang="zh-CN" altLang="en-US" b="1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展示</a:t>
            </a:r>
            <a:endParaRPr lang="zh-CN" altLang="en-US" b="1" dirty="0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重点工作概述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55588" y="1007323"/>
            <a:ext cx="5937250" cy="359792"/>
          </a:xfrm>
        </p:spPr>
        <p:txBody>
          <a:bodyPr>
            <a:normAutofit lnSpcReduction="20000"/>
            <a:scene3d>
              <a:camera prst="orthographicFront"/>
              <a:lightRig rig="threePt" dir="t"/>
            </a:scene3d>
          </a:bodyPr>
          <a:lstStyle/>
          <a:p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梯型图绘图工具的完善</a:t>
            </a:r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7805" y="751205"/>
            <a:ext cx="7785735" cy="237426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1.</a:t>
            </a:r>
            <a:r>
              <a:rPr lang="zh-CN" altLang="en-US" b="1" dirty="0"/>
              <a:t>用户需求</a:t>
            </a:r>
            <a:endParaRPr lang="zh-CN" altLang="en-US" b="1" dirty="0"/>
          </a:p>
          <a:p>
            <a:pPr marL="0" indent="0">
              <a:buNone/>
            </a:pPr>
            <a:r>
              <a:rPr lang="zh-CN" altLang="en-US" sz="1200" b="1" dirty="0"/>
              <a:t>用户群体</a:t>
            </a:r>
            <a:r>
              <a:rPr lang="zh-CN" altLang="en-US" sz="1200" dirty="0"/>
              <a:t>：T型图绘图软件主要使用人群是教授级别、临床教研等医护人员。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b="1" dirty="0"/>
              <a:t>软件用途：</a:t>
            </a:r>
            <a:r>
              <a:rPr lang="zh-CN" altLang="en-US" sz="1200" dirty="0"/>
              <a:t>在分析复杂的心律失常时，根据心电图的特点，用软件绘制图解的方式来说明激动起源和传导的过程，便于在临床诊断中做出较为精确的诊断结论。</a:t>
            </a:r>
            <a:endParaRPr lang="zh-CN" altLang="en-US" sz="1200" dirty="0"/>
          </a:p>
          <a:p>
            <a:pPr marL="0" indent="0">
              <a:buNone/>
            </a:pPr>
            <a:r>
              <a:rPr lang="zh-CN" altLang="en-US" sz="1200" b="1" dirty="0"/>
              <a:t>界面要求</a:t>
            </a:r>
            <a:r>
              <a:rPr lang="zh-CN" altLang="en-US" sz="1200" dirty="0"/>
              <a:t>：</a:t>
            </a:r>
            <a:endParaRPr lang="zh-CN" altLang="en-US" sz="12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7488" y="353273"/>
            <a:ext cx="5937250" cy="359792"/>
          </a:xfrm>
        </p:spPr>
        <p:txBody>
          <a:bodyPr>
            <a:normAutofit lnSpcReduction="20000"/>
            <a:scene3d>
              <a:camera prst="orthographicFront"/>
              <a:lightRig rig="threePt" dir="t"/>
            </a:scene3d>
          </a:bodyPr>
          <a:lstStyle/>
          <a:p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梯型图绘图工具的完善</a:t>
            </a:r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14385"/>
          <a:stretch>
            <a:fillRect/>
          </a:stretch>
        </p:blipFill>
        <p:spPr>
          <a:xfrm>
            <a:off x="1347470" y="2030730"/>
            <a:ext cx="5398135" cy="2644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670560"/>
            <a:ext cx="6533515" cy="351980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7805" y="353060"/>
            <a:ext cx="5937250" cy="664210"/>
          </a:xfrm>
        </p:spPr>
        <p:txBody>
          <a:bodyPr>
            <a:normAutofit lnSpcReduction="20000"/>
            <a:scene3d>
              <a:camera prst="orthographicFront"/>
              <a:lightRig rig="threePt" dir="t"/>
            </a:scene3d>
          </a:bodyPr>
          <a:lstStyle/>
          <a:p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梯型图绘图工具的完善</a:t>
            </a:r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占位符 2"/>
          <p:cNvSpPr/>
          <p:nvPr>
            <p:ph type="body" sz="quarter" idx="10"/>
          </p:nvPr>
        </p:nvSpPr>
        <p:spPr>
          <a:xfrm>
            <a:off x="217805" y="901065"/>
            <a:ext cx="7938770" cy="2964815"/>
          </a:xfrm>
        </p:spPr>
        <p:txBody>
          <a:bodyPr>
            <a:normAutofit/>
          </a:bodyPr>
          <a:p>
            <a:pPr marL="0" algn="l">
              <a:buSzTx/>
              <a:buNone/>
            </a:pPr>
            <a:r>
              <a:rPr lang="en-US" altLang="zh-CN" b="1" dirty="0"/>
              <a:t>2.</a:t>
            </a:r>
            <a:r>
              <a:rPr lang="zh-CN" altLang="en-US" b="1" dirty="0"/>
              <a:t>新增</a:t>
            </a:r>
            <a:r>
              <a:rPr lang="zh-CN" altLang="en-US" b="1" dirty="0"/>
              <a:t>功能</a:t>
            </a:r>
            <a:endParaRPr lang="zh-CN" altLang="en-US" b="1" dirty="0"/>
          </a:p>
          <a:p>
            <a:pPr marL="0" algn="l">
              <a:buSzTx/>
              <a:buNone/>
            </a:pPr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前后对比：</a:t>
            </a: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algn="l">
              <a:buSzTx/>
              <a:buNone/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algn="l">
              <a:buSzTx/>
              <a:buNone/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algn="l">
              <a:buSzTx/>
              <a:buNone/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algn="l">
              <a:buSzTx/>
              <a:buNone/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algn="l">
              <a:buSzTx/>
              <a:buNone/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algn="l">
              <a:buSzTx/>
              <a:buNone/>
            </a:pPr>
            <a:r>
              <a:rPr lang="zh-CN" altLang="en-US" sz="1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algn="l">
              <a:buSzTx/>
              <a:buNone/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algn="l">
              <a:buSzTx/>
              <a:buNone/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algn="l">
              <a:buSzTx/>
              <a:buNone/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algn="l">
              <a:buSzTx/>
              <a:buNone/>
            </a:pPr>
            <a:endParaRPr lang="zh-CN" altLang="en-US" sz="1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algn="l">
              <a:buSzTx/>
              <a:buNone/>
            </a:pPr>
            <a:endParaRPr lang="zh-CN" altLang="en-US" sz="1200" dirty="0">
              <a:sym typeface="+mn-ea"/>
              <a:hlinkClick r:id="rId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065" y="2018665"/>
            <a:ext cx="4357370" cy="2232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4780" y="4250690"/>
            <a:ext cx="560133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algn="l">
              <a:buSzTx/>
              <a:buNone/>
            </a:pPr>
            <a:r>
              <a:rPr lang="zh-CN" altLang="en-US" sz="1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功能清单</a:t>
            </a:r>
            <a:r>
              <a:rPr lang="zh-CN" altLang="en-US" sz="1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：</a:t>
            </a:r>
            <a:endParaRPr lang="zh-CN" altLang="en-US" sz="1000" dirty="0">
              <a:sym typeface="+mn-ea"/>
            </a:endParaRPr>
          </a:p>
          <a:p>
            <a:pPr marL="0" algn="l">
              <a:buSzTx/>
              <a:buNone/>
            </a:pPr>
            <a:r>
              <a:rPr lang="zh-CN" altLang="en-US" sz="1000" dirty="0">
                <a:sym typeface="+mn-ea"/>
                <a:hlinkClick r:id="rId2"/>
              </a:rPr>
              <a:t>http://note.youdao.com/noteshare?id=8a1481ae4536c77b7d1cfd805bc6a6c3</a:t>
            </a:r>
            <a:endParaRPr lang="zh-CN" altLang="en-US" sz="1000" dirty="0">
              <a:sym typeface="+mn-ea"/>
              <a:hlinkClick r:id="rId2"/>
            </a:endParaRPr>
          </a:p>
          <a:p>
            <a:endParaRPr lang="zh-CN" altLang="en-US" sz="1000" dirty="0">
              <a:sym typeface="+mn-ea"/>
              <a:hlinkClick r:id="rId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7805" y="353060"/>
            <a:ext cx="5937250" cy="664210"/>
          </a:xfrm>
        </p:spPr>
        <p:txBody>
          <a:bodyPr>
            <a:normAutofit lnSpcReduction="20000"/>
            <a:scene3d>
              <a:camera prst="orthographicFront"/>
              <a:lightRig rig="threePt" dir="t"/>
            </a:scene3d>
          </a:bodyPr>
          <a:lstStyle/>
          <a:p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梯型图绘图工具的完善</a:t>
            </a:r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占位符 2"/>
          <p:cNvSpPr/>
          <p:nvPr>
            <p:ph type="body" sz="quarter" idx="10"/>
          </p:nvPr>
        </p:nvSpPr>
        <p:spPr>
          <a:xfrm>
            <a:off x="319532" y="954152"/>
            <a:ext cx="5937176" cy="2374438"/>
          </a:xfrm>
        </p:spPr>
        <p:txBody>
          <a:bodyPr/>
          <a:p>
            <a:pPr marL="0" algn="l">
              <a:buSzTx/>
              <a:buNone/>
            </a:pPr>
            <a:r>
              <a:rPr lang="en-US" altLang="zh-CN" b="1" dirty="0"/>
              <a:t>3.</a:t>
            </a:r>
            <a:r>
              <a:rPr lang="zh-CN" altLang="en-US" b="1" dirty="0"/>
              <a:t>视频</a:t>
            </a:r>
            <a:r>
              <a:rPr lang="zh-CN" altLang="en-US" b="1" dirty="0"/>
              <a:t>展示</a:t>
            </a:r>
            <a:endParaRPr lang="zh-CN" altLang="en-US" b="1" dirty="0"/>
          </a:p>
          <a:p>
            <a:pPr marL="0" algn="l">
              <a:buSzTx/>
              <a:buNone/>
            </a:pP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6624320" y="4505325"/>
            <a:ext cx="2016125" cy="259080"/>
          </a:xfrm>
        </p:spPr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演示.mk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0650" y="159385"/>
            <a:ext cx="8256270" cy="4421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WPS 演示</Application>
  <PresentationFormat>自定义</PresentationFormat>
  <Paragraphs>123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宋体</vt:lpstr>
      <vt:lpstr>Wingdings</vt:lpstr>
      <vt:lpstr>Helvetica Neue LT Pro 85 Heavy</vt:lpstr>
      <vt:lpstr>Segoe Print</vt:lpstr>
      <vt:lpstr>Helvetica Neue LT Pro 45 Light</vt:lpstr>
      <vt:lpstr>微软雅黑</vt:lpstr>
      <vt:lpstr>Times New Roman</vt:lpstr>
      <vt:lpstr>Calibri</vt:lpstr>
      <vt:lpstr>HelveticaNeueLT Std</vt:lpstr>
      <vt:lpstr>HelveticaNeueLT Pro 55 Roman</vt:lpstr>
      <vt:lpstr>Futura Bk</vt:lpstr>
      <vt:lpstr>Helvetica Neue LT Pro 55 Roman</vt:lpstr>
      <vt:lpstr>华文彩云</vt:lpstr>
      <vt:lpstr>Arial Unicode MS</vt:lpstr>
      <vt:lpstr>Calibri</vt:lpstr>
      <vt:lpstr>Times New Roman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重点工作概述</vt:lpstr>
      <vt:lpstr>PowerPoint 演示文稿</vt:lpstr>
      <vt:lpstr>PowerPoint 演示文稿</vt:lpstr>
      <vt:lpstr>PowerPoint 演示文稿</vt:lpstr>
      <vt:lpstr>PowerPoint 演示文稿</vt:lpstr>
      <vt:lpstr>重点工作概述 </vt:lpstr>
      <vt:lpstr>重点工作概述 </vt:lpstr>
      <vt:lpstr>PowerPoint 演示文稿</vt:lpstr>
      <vt:lpstr>重点工作问题反馈</vt:lpstr>
      <vt:lpstr>PowerPoint 演示文稿</vt:lpstr>
      <vt:lpstr>1月工作计划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黃孟賢</dc:creator>
  <cp:lastModifiedBy>brillian</cp:lastModifiedBy>
  <cp:revision>607</cp:revision>
  <cp:lastPrinted>2018-03-07T09:16:00Z</cp:lastPrinted>
  <dcterms:created xsi:type="dcterms:W3CDTF">2019-02-25T02:09:00Z</dcterms:created>
  <dcterms:modified xsi:type="dcterms:W3CDTF">2020-12-29T06:53:13Z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2052-11.3.0.9236</vt:lpwstr>
  </property>
</Properties>
</file>